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0"/>
  </p:notesMasterIdLst>
  <p:handoutMasterIdLst>
    <p:handoutMasterId r:id="rId21"/>
  </p:handoutMasterIdLst>
  <p:sldIdLst>
    <p:sldId id="861" r:id="rId2"/>
    <p:sldId id="945" r:id="rId3"/>
    <p:sldId id="946" r:id="rId4"/>
    <p:sldId id="947" r:id="rId5"/>
    <p:sldId id="948" r:id="rId6"/>
    <p:sldId id="949" r:id="rId7"/>
    <p:sldId id="950" r:id="rId8"/>
    <p:sldId id="951" r:id="rId9"/>
    <p:sldId id="952" r:id="rId10"/>
    <p:sldId id="953" r:id="rId11"/>
    <p:sldId id="954" r:id="rId12"/>
    <p:sldId id="955" r:id="rId13"/>
    <p:sldId id="956" r:id="rId14"/>
    <p:sldId id="957" r:id="rId15"/>
    <p:sldId id="958" r:id="rId16"/>
    <p:sldId id="959" r:id="rId17"/>
    <p:sldId id="984" r:id="rId18"/>
    <p:sldId id="919" r:id="rId19"/>
  </p:sldIdLst>
  <p:sldSz cx="12192000" cy="6858000"/>
  <p:notesSz cx="9869488" cy="67357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93C49E58-1751-4E52-B0F8-E0A1E3346C4D}">
          <p14:sldIdLst>
            <p14:sldId id="861"/>
          </p14:sldIdLst>
        </p14:section>
        <p14:section name="目录" id="{DADA4DF4-A121-4105-82EB-B73C59A09AA9}">
          <p14:sldIdLst/>
        </p14:section>
        <p14:section name="内页" id="{708874F6-9CE9-4807-83AD-1FADAABA96A9}">
          <p14:sldIdLst>
            <p14:sldId id="945"/>
            <p14:sldId id="946"/>
            <p14:sldId id="947"/>
            <p14:sldId id="948"/>
            <p14:sldId id="949"/>
            <p14:sldId id="950"/>
            <p14:sldId id="951"/>
            <p14:sldId id="952"/>
            <p14:sldId id="953"/>
            <p14:sldId id="954"/>
            <p14:sldId id="955"/>
            <p14:sldId id="956"/>
            <p14:sldId id="957"/>
            <p14:sldId id="958"/>
            <p14:sldId id="959"/>
            <p14:sldId id="984"/>
          </p14:sldIdLst>
        </p14:section>
        <p14:section name="封底" id="{59057024-33A3-423B-8401-3F78623C4212}">
          <p14:sldIdLst>
            <p14:sldId id="9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C9D7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5" d="100"/>
          <a:sy n="65" d="100"/>
        </p:scale>
        <p:origin x="692" y="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277631" cy="33803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589531" y="0"/>
            <a:ext cx="4277630" cy="338034"/>
          </a:xfrm>
          <a:prstGeom prst="rect">
            <a:avLst/>
          </a:prstGeom>
        </p:spPr>
        <p:txBody>
          <a:bodyPr vert="horz" lIns="91440" tIns="45720" rIns="91440" bIns="45720" rtlCol="0"/>
          <a:lstStyle>
            <a:lvl1pPr algn="r">
              <a:defRPr sz="1200"/>
            </a:lvl1pPr>
          </a:lstStyle>
          <a:p>
            <a:fld id="{34759550-5AC6-4064-A863-60B84CE93B7D}" type="datetimeFigureOut">
              <a:rPr lang="zh-CN" altLang="en-US" smtClean="0"/>
              <a:t>2021/10/21</a:t>
            </a:fld>
            <a:endParaRPr lang="zh-CN" altLang="en-US"/>
          </a:p>
        </p:txBody>
      </p:sp>
      <p:sp>
        <p:nvSpPr>
          <p:cNvPr id="4" name="页脚占位符 3"/>
          <p:cNvSpPr>
            <a:spLocks noGrp="1"/>
          </p:cNvSpPr>
          <p:nvPr>
            <p:ph type="ftr" sz="quarter" idx="2"/>
          </p:nvPr>
        </p:nvSpPr>
        <p:spPr>
          <a:xfrm>
            <a:off x="1" y="6397729"/>
            <a:ext cx="4277631" cy="3380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589531" y="6397729"/>
            <a:ext cx="4277630" cy="338034"/>
          </a:xfrm>
          <a:prstGeom prst="rect">
            <a:avLst/>
          </a:prstGeom>
        </p:spPr>
        <p:txBody>
          <a:bodyPr vert="horz" lIns="91440" tIns="45720" rIns="91440" bIns="45720" rtlCol="0" anchor="b"/>
          <a:lstStyle>
            <a:lvl1pPr algn="r">
              <a:defRPr sz="1200"/>
            </a:lvl1pPr>
          </a:lstStyle>
          <a:p>
            <a:fld id="{28705182-0417-4113-9982-6269D2D4EFAE}" type="slidenum">
              <a:rPr lang="zh-CN" altLang="en-US" smtClean="0"/>
              <a:t>‹#›</a:t>
            </a:fld>
            <a:endParaRPr lang="zh-CN" altLang="en-US"/>
          </a:p>
        </p:txBody>
      </p:sp>
    </p:spTree>
    <p:extLst>
      <p:ext uri="{BB962C8B-B14F-4D97-AF65-F5344CB8AC3E}">
        <p14:creationId xmlns:p14="http://schemas.microsoft.com/office/powerpoint/2010/main" val="4284672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276779" cy="3379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0426" y="0"/>
            <a:ext cx="4276779" cy="337958"/>
          </a:xfrm>
          <a:prstGeom prst="rect">
            <a:avLst/>
          </a:prstGeom>
        </p:spPr>
        <p:txBody>
          <a:bodyPr vert="horz" lIns="91440" tIns="45720" rIns="91440" bIns="45720" rtlCol="0"/>
          <a:lstStyle>
            <a:lvl1pPr algn="r">
              <a:defRPr sz="1200"/>
            </a:lvl1pPr>
          </a:lstStyle>
          <a:p>
            <a:fld id="{ADC918EC-BEA4-4F16-81B3-5D34DE8D6012}" type="datetimeFigureOut">
              <a:rPr lang="zh-CN" altLang="en-US" smtClean="0"/>
              <a:t>2021/10/21</a:t>
            </a:fld>
            <a:endParaRPr lang="zh-CN" altLang="en-US"/>
          </a:p>
        </p:txBody>
      </p:sp>
      <p:sp>
        <p:nvSpPr>
          <p:cNvPr id="4" name="幻灯片图像占位符 3"/>
          <p:cNvSpPr>
            <a:spLocks noGrp="1" noRot="1" noChangeAspect="1"/>
          </p:cNvSpPr>
          <p:nvPr>
            <p:ph type="sldImg" idx="2"/>
          </p:nvPr>
        </p:nvSpPr>
        <p:spPr>
          <a:xfrm>
            <a:off x="2914650" y="841375"/>
            <a:ext cx="4040188" cy="22733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6950" y="3241586"/>
            <a:ext cx="7895590" cy="265220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1" y="6397806"/>
            <a:ext cx="4276779" cy="33795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0426" y="6397806"/>
            <a:ext cx="4276779" cy="337957"/>
          </a:xfrm>
          <a:prstGeom prst="rect">
            <a:avLst/>
          </a:prstGeom>
        </p:spPr>
        <p:txBody>
          <a:bodyPr vert="horz" lIns="91440" tIns="45720" rIns="91440" bIns="45720" rtlCol="0" anchor="b"/>
          <a:lstStyle>
            <a:lvl1pPr algn="r">
              <a:defRPr sz="1200"/>
            </a:lvl1pPr>
          </a:lstStyle>
          <a:p>
            <a:fld id="{AD3DE394-BA80-477B-906E-8B4262DC0ED9}" type="slidenum">
              <a:rPr lang="zh-CN" altLang="en-US" smtClean="0"/>
              <a:t>‹#›</a:t>
            </a:fld>
            <a:endParaRPr lang="zh-CN" altLang="en-US"/>
          </a:p>
        </p:txBody>
      </p:sp>
    </p:spTree>
    <p:extLst>
      <p:ext uri="{BB962C8B-B14F-4D97-AF65-F5344CB8AC3E}">
        <p14:creationId xmlns:p14="http://schemas.microsoft.com/office/powerpoint/2010/main" val="2639642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14650" y="841375"/>
            <a:ext cx="4040188" cy="22733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A4FF95-B1C6-4718-B79A-935AE4685E35}" type="slidenum">
              <a:rPr lang="zh-CN" altLang="en-US" smtClean="0">
                <a:solidFill>
                  <a:prstClr val="black"/>
                </a:solidFill>
                <a:latin typeface="Calibri" panose="020F0502020204030204"/>
                <a:ea typeface="宋体" panose="02010600030101010101" pitchFamily="2" charset="-122"/>
              </a:rPr>
              <a:pPr/>
              <a:t>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566761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14650" y="841375"/>
            <a:ext cx="4040188" cy="22733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937F18-F256-47D9-BA42-21CD7F6AB63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19061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1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211" userDrawn="1">
          <p15:clr>
            <a:srgbClr val="FBAE40"/>
          </p15:clr>
        </p15:guide>
        <p15:guide id="4" pos="7469" userDrawn="1">
          <p15:clr>
            <a:srgbClr val="FBAE40"/>
          </p15:clr>
        </p15:guide>
        <p15:guide id="5" orient="horz" pos="346" userDrawn="1">
          <p15:clr>
            <a:srgbClr val="FBAE40"/>
          </p15:clr>
        </p15:guide>
        <p15:guide id="6" orient="horz" pos="3974" userDrawn="1">
          <p15:clr>
            <a:srgbClr val="FBAE40"/>
          </p15:clr>
        </p15:guide>
        <p15:guide id="7" orient="horz" pos="3748" userDrawn="1">
          <p15:clr>
            <a:srgbClr val="FBAE40"/>
          </p15:clr>
        </p15:guide>
        <p15:guide id="8" orient="horz" pos="572" userDrawn="1">
          <p15:clr>
            <a:srgbClr val="FBAE40"/>
          </p15:clr>
        </p15:guide>
        <p15:guide id="9" pos="439" userDrawn="1">
          <p15:clr>
            <a:srgbClr val="FBAE40"/>
          </p15:clr>
        </p15:guide>
        <p15:guide id="10" pos="72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998B8E7-02EE-4815-9492-43FC14146EA5}"/>
              </a:ext>
            </a:extLst>
          </p:cNvPr>
          <p:cNvSpPr>
            <a:spLocks noGrp="1"/>
          </p:cNvSpPr>
          <p:nvPr>
            <p:ph type="dt" sz="half" idx="10"/>
          </p:nvPr>
        </p:nvSpPr>
        <p:spPr/>
        <p:txBody>
          <a:bodyPr/>
          <a:lstStyle/>
          <a:p>
            <a:fld id="{4FD7FE38-503D-4C4B-8129-C37EA38FA6F0}" type="datetimeFigureOut">
              <a:rPr lang="zh-CN" altLang="en-US" smtClean="0">
                <a:solidFill>
                  <a:srgbClr val="454245">
                    <a:tint val="75000"/>
                  </a:srgbClr>
                </a:solidFill>
              </a:rPr>
              <a:pPr/>
              <a:t>2021/10/21</a:t>
            </a:fld>
            <a:endParaRPr lang="zh-CN" altLang="en-US">
              <a:solidFill>
                <a:srgbClr val="454245">
                  <a:tint val="75000"/>
                </a:srgbClr>
              </a:solidFill>
            </a:endParaRPr>
          </a:p>
        </p:txBody>
      </p:sp>
      <p:sp>
        <p:nvSpPr>
          <p:cNvPr id="4" name="页脚占位符 3">
            <a:extLst>
              <a:ext uri="{FF2B5EF4-FFF2-40B4-BE49-F238E27FC236}">
                <a16:creationId xmlns:a16="http://schemas.microsoft.com/office/drawing/2014/main" id="{C1E391B6-81C8-4457-88F3-3B9B6F3DA39D}"/>
              </a:ext>
            </a:extLst>
          </p:cNvPr>
          <p:cNvSpPr>
            <a:spLocks noGrp="1"/>
          </p:cNvSpPr>
          <p:nvPr>
            <p:ph type="ftr" sz="quarter" idx="11"/>
          </p:nvPr>
        </p:nvSpPr>
        <p:spPr/>
        <p:txBody>
          <a:bodyPr/>
          <a:lstStyle/>
          <a:p>
            <a:endParaRPr lang="zh-CN" altLang="en-US">
              <a:solidFill>
                <a:srgbClr val="454245">
                  <a:tint val="75000"/>
                </a:srgbClr>
              </a:solidFill>
            </a:endParaRPr>
          </a:p>
        </p:txBody>
      </p:sp>
      <p:sp>
        <p:nvSpPr>
          <p:cNvPr id="5" name="灯片编号占位符 4">
            <a:extLst>
              <a:ext uri="{FF2B5EF4-FFF2-40B4-BE49-F238E27FC236}">
                <a16:creationId xmlns:a16="http://schemas.microsoft.com/office/drawing/2014/main" id="{3AD7A91E-D48B-4047-86F4-D823761A4E5F}"/>
              </a:ext>
            </a:extLst>
          </p:cNvPr>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pPr/>
              <a:t>‹#›</a:t>
            </a:fld>
            <a:endParaRPr lang="zh-CN" altLang="en-US">
              <a:solidFill>
                <a:srgbClr val="454245">
                  <a:tint val="75000"/>
                </a:srgbClr>
              </a:solidFill>
            </a:endParaRPr>
          </a:p>
        </p:txBody>
      </p:sp>
      <p:grpSp>
        <p:nvGrpSpPr>
          <p:cNvPr id="6" name="标题">
            <a:extLst>
              <a:ext uri="{FF2B5EF4-FFF2-40B4-BE49-F238E27FC236}">
                <a16:creationId xmlns:a16="http://schemas.microsoft.com/office/drawing/2014/main" id="{52488FB3-F1EC-4A38-997A-766F22AB51EF}"/>
              </a:ext>
            </a:extLst>
          </p:cNvPr>
          <p:cNvGrpSpPr/>
          <p:nvPr userDrawn="1"/>
        </p:nvGrpSpPr>
        <p:grpSpPr>
          <a:xfrm>
            <a:off x="0" y="-1"/>
            <a:ext cx="12192000" cy="728663"/>
            <a:chOff x="0" y="-1"/>
            <a:chExt cx="12192000" cy="728663"/>
          </a:xfrm>
        </p:grpSpPr>
        <p:sp>
          <p:nvSpPr>
            <p:cNvPr id="7" name="打底色块">
              <a:extLst>
                <a:ext uri="{FF2B5EF4-FFF2-40B4-BE49-F238E27FC236}">
                  <a16:creationId xmlns:a16="http://schemas.microsoft.com/office/drawing/2014/main" id="{83F0D69E-DB48-440E-9BDE-C54392D95C98}"/>
                </a:ext>
              </a:extLst>
            </p:cNvPr>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marL="0" marR="0" lvl="0" indent="0" algn="ctr" defTabSz="914377" rtl="0" eaLnBrk="1" fontAlgn="base" latinLnBrk="0" hangingPunct="1">
                <a:lnSpc>
                  <a:spcPct val="105000"/>
                </a:lnSpc>
                <a:spcBef>
                  <a:spcPct val="0"/>
                </a:spcBef>
                <a:spcAft>
                  <a:spcPct val="0"/>
                </a:spcAft>
                <a:buClr>
                  <a:srgbClr val="3366FF"/>
                </a:buClr>
                <a:buSzPct val="80000"/>
                <a:buFont typeface="Wingdings" pitchFamily="2" charset="2"/>
                <a:buNone/>
                <a:tabLst/>
                <a:defRPr/>
              </a:pPr>
              <a:endParaRPr kumimoji="1" lang="zh-CN" altLang="en-US" sz="2000" b="1"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8" name="西北工业大学">
              <a:extLst>
                <a:ext uri="{FF2B5EF4-FFF2-40B4-BE49-F238E27FC236}">
                  <a16:creationId xmlns:a16="http://schemas.microsoft.com/office/drawing/2014/main" id="{67E3C0C1-6CE3-4011-803F-8005467B94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0059" y="169864"/>
              <a:ext cx="1546127" cy="388933"/>
            </a:xfrm>
            <a:prstGeom prst="rect">
              <a:avLst/>
            </a:prstGeom>
          </p:spPr>
        </p:pic>
        <p:pic>
          <p:nvPicPr>
            <p:cNvPr id="9" name="校徽">
              <a:extLst>
                <a:ext uri="{FF2B5EF4-FFF2-40B4-BE49-F238E27FC236}">
                  <a16:creationId xmlns:a16="http://schemas.microsoft.com/office/drawing/2014/main" id="{512F9F45-C2E2-4550-9C88-66CD0FA806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27016" y="119639"/>
              <a:ext cx="490134" cy="489382"/>
            </a:xfrm>
            <a:prstGeom prst="rect">
              <a:avLst/>
            </a:prstGeom>
          </p:spPr>
        </p:pic>
      </p:grpSp>
      <p:sp>
        <p:nvSpPr>
          <p:cNvPr id="11" name="标题 28">
            <a:extLst>
              <a:ext uri="{FF2B5EF4-FFF2-40B4-BE49-F238E27FC236}">
                <a16:creationId xmlns:a16="http://schemas.microsoft.com/office/drawing/2014/main" id="{55CEEFE5-2F16-4BC4-8EA3-EDAAFFB982A8}"/>
              </a:ext>
            </a:extLst>
          </p:cNvPr>
          <p:cNvSpPr>
            <a:spLocks noGrp="1"/>
          </p:cNvSpPr>
          <p:nvPr>
            <p:ph type="title"/>
          </p:nvPr>
        </p:nvSpPr>
        <p:spPr>
          <a:xfrm>
            <a:off x="1003303" y="109001"/>
            <a:ext cx="8500807" cy="498022"/>
          </a:xfrm>
        </p:spPr>
        <p:txBody>
          <a:bodyPr>
            <a:normAutofit/>
          </a:bodyPr>
          <a:lstStyle>
            <a:lvl1pPr>
              <a:defRPr kumimoji="0" lang="zh-CN" altLang="en-US" sz="2800" b="1" i="0" u="none" strike="noStrike" kern="1200" cap="none" spc="0" normalizeH="0" baseline="0">
                <a:ln>
                  <a:noFill/>
                </a:ln>
                <a:solidFill>
                  <a:prstClr val="white"/>
                </a:solidFill>
                <a:effectLst/>
                <a:uLnTx/>
                <a:uFillTx/>
                <a:latin typeface="Arial" panose="020B0604020202020204" pitchFamily="34" charset="0"/>
                <a:ea typeface="微软雅黑" panose="020B0503020204020204" pitchFamily="34" charset="-122"/>
                <a:cs typeface="+mn-cs"/>
              </a:defRPr>
            </a:lvl1pPr>
          </a:lstStyle>
          <a:p>
            <a:pPr marL="0" marR="0" lvl="0" indent="0" algn="just" defTabSz="914377" rtl="0" eaLnBrk="1" fontAlgn="auto" latinLnBrk="0" hangingPunct="1">
              <a:lnSpc>
                <a:spcPct val="100000"/>
              </a:lnSpc>
              <a:spcBef>
                <a:spcPts val="0"/>
              </a:spcBef>
              <a:spcAft>
                <a:spcPts val="0"/>
              </a:spcAft>
              <a:buClr>
                <a:prstClr val="white"/>
              </a:buClr>
              <a:buSzTx/>
              <a:buFontTx/>
              <a:buNone/>
              <a:tabLst/>
              <a:defRPr/>
            </a:pPr>
            <a:r>
              <a:rPr lang="zh-CN" altLang="en-US" dirty="0"/>
              <a:t>单击此处编辑母版标题样式</a:t>
            </a:r>
          </a:p>
        </p:txBody>
      </p:sp>
    </p:spTree>
    <p:extLst>
      <p:ext uri="{BB962C8B-B14F-4D97-AF65-F5344CB8AC3E}">
        <p14:creationId xmlns:p14="http://schemas.microsoft.com/office/powerpoint/2010/main" val="2971984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7FE38-503D-4C4B-8129-C37EA38FA6F0}" type="datetimeFigureOut">
              <a:rPr lang="zh-CN" altLang="en-US" smtClean="0">
                <a:solidFill>
                  <a:srgbClr val="454245">
                    <a:tint val="75000"/>
                  </a:srgbClr>
                </a:solidFill>
              </a:rPr>
              <a:pPr/>
              <a:t>2021/10/21</a:t>
            </a:fld>
            <a:endParaRPr lang="zh-CN" altLang="en-US">
              <a:solidFill>
                <a:srgbClr val="454245">
                  <a:tint val="75000"/>
                </a:srgbClr>
              </a:solidFill>
            </a:endParaRPr>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454245">
                  <a:tint val="75000"/>
                </a:srgbClr>
              </a:solidFill>
            </a:endParaRPr>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EBB00F-8F08-4A10-ADE5-658EB5AB996D}" type="slidenum">
              <a:rPr lang="zh-CN" altLang="en-US" smtClean="0">
                <a:solidFill>
                  <a:srgbClr val="454245">
                    <a:tint val="75000"/>
                  </a:srgbClr>
                </a:solidFill>
              </a:rPr>
              <a:pPr/>
              <a:t>‹#›</a:t>
            </a:fld>
            <a:endParaRPr lang="zh-CN" altLang="en-US">
              <a:solidFill>
                <a:srgbClr val="454245">
                  <a:tint val="75000"/>
                </a:srgbClr>
              </a:solidFill>
            </a:endParaRPr>
          </a:p>
        </p:txBody>
      </p:sp>
    </p:spTree>
    <p:extLst>
      <p:ext uri="{BB962C8B-B14F-4D97-AF65-F5344CB8AC3E}">
        <p14:creationId xmlns:p14="http://schemas.microsoft.com/office/powerpoint/2010/main" val="2250296357"/>
      </p:ext>
    </p:extLst>
  </p:cSld>
  <p:clrMap bg1="lt1" tx1="dk1" bg2="lt2" tx2="dk2" accent1="accent1" accent2="accent2" accent3="accent3" accent4="accent4" accent5="accent5" accent6="accent6" hlink="hlink" folHlink="folHlink"/>
  <p:sldLayoutIdLst>
    <p:sldLayoutId id="2147483657" r:id="rId1"/>
    <p:sldLayoutId id="2147483658" r:id="rId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__7.vsdx"/><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__8.vsdx"/><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__9.vsdx"/><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5.wmf"/><Relationship Id="rId5" Type="http://schemas.openxmlformats.org/officeDocument/2006/relationships/oleObject" Target="../embeddings/oleObject1.bin"/><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Visio___.vsdx"/><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Visio___1.vsdx"/><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Visio___2.vsdx"/><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emf"/></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__3.vsdx"/><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2.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__4.vsd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__5.vsdx"/><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__6.vsdx"/><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2.png"/><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40617C-7AAC-4126-9970-2B3AA12FE83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73021" y="2011076"/>
            <a:ext cx="5463787" cy="3074109"/>
          </a:xfrm>
          <a:prstGeom prst="rect">
            <a:avLst/>
          </a:prstGeom>
        </p:spPr>
      </p:pic>
      <p:sp>
        <p:nvSpPr>
          <p:cNvPr id="3" name="矩形 2"/>
          <p:cNvSpPr/>
          <p:nvPr/>
        </p:nvSpPr>
        <p:spPr>
          <a:xfrm>
            <a:off x="6972311" y="3023247"/>
            <a:ext cx="4464496" cy="4571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5" name="矩形 54"/>
          <p:cNvSpPr/>
          <p:nvPr/>
        </p:nvSpPr>
        <p:spPr>
          <a:xfrm>
            <a:off x="6972311" y="4077078"/>
            <a:ext cx="4464496" cy="4571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6" name="矩形 55"/>
          <p:cNvSpPr/>
          <p:nvPr/>
        </p:nvSpPr>
        <p:spPr>
          <a:xfrm rot="5400000">
            <a:off x="6527125" y="3514158"/>
            <a:ext cx="3096343" cy="4571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7" name="矩形 56"/>
          <p:cNvSpPr/>
          <p:nvPr/>
        </p:nvSpPr>
        <p:spPr>
          <a:xfrm rot="5400000">
            <a:off x="7633531" y="3514158"/>
            <a:ext cx="3096343" cy="4571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8" name="矩形 57"/>
          <p:cNvSpPr/>
          <p:nvPr/>
        </p:nvSpPr>
        <p:spPr>
          <a:xfrm rot="5400000">
            <a:off x="8785655" y="3514159"/>
            <a:ext cx="3096344" cy="4571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9" name="矩形 58"/>
          <p:cNvSpPr/>
          <p:nvPr/>
        </p:nvSpPr>
        <p:spPr>
          <a:xfrm>
            <a:off x="11496676" y="1997228"/>
            <a:ext cx="694533" cy="102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 name="矩形 1"/>
          <p:cNvSpPr/>
          <p:nvPr/>
        </p:nvSpPr>
        <p:spPr>
          <a:xfrm>
            <a:off x="797" y="1988839"/>
            <a:ext cx="6911647" cy="3096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0" name="矩形 59"/>
          <p:cNvSpPr/>
          <p:nvPr/>
        </p:nvSpPr>
        <p:spPr>
          <a:xfrm>
            <a:off x="8098151" y="3068966"/>
            <a:ext cx="1060688" cy="1034401"/>
          </a:xfrm>
          <a:prstGeom prst="rect">
            <a:avLst/>
          </a:prstGeom>
          <a:solidFill>
            <a:schemeClr val="bg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1" name="矩形 60"/>
          <p:cNvSpPr/>
          <p:nvPr/>
        </p:nvSpPr>
        <p:spPr>
          <a:xfrm>
            <a:off x="9204559" y="1997225"/>
            <a:ext cx="1106408" cy="1026019"/>
          </a:xfrm>
          <a:prstGeom prst="rect">
            <a:avLst/>
          </a:prstGeom>
          <a:solidFill>
            <a:schemeClr val="accent1">
              <a:alpha val="6902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2" name="矩形 61"/>
          <p:cNvSpPr/>
          <p:nvPr/>
        </p:nvSpPr>
        <p:spPr>
          <a:xfrm>
            <a:off x="10356687" y="4122789"/>
            <a:ext cx="1080120" cy="962395"/>
          </a:xfrm>
          <a:prstGeom prst="rect">
            <a:avLst/>
          </a:prstGeom>
          <a:solidFill>
            <a:schemeClr val="accent1">
              <a:alpha val="6902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9" name="TextBox 59"/>
          <p:cNvSpPr>
            <a:spLocks noChangeArrowheads="1"/>
          </p:cNvSpPr>
          <p:nvPr/>
        </p:nvSpPr>
        <p:spPr bwMode="auto">
          <a:xfrm flipH="1">
            <a:off x="222390" y="2471369"/>
            <a:ext cx="631767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4800" b="1">
                <a:solidFill>
                  <a:prstClr val="white"/>
                </a:solidFill>
                <a:latin typeface="+mn-lt"/>
                <a:ea typeface="+mn-ea"/>
                <a:cs typeface="+mn-ea"/>
                <a:sym typeface="+mn-lt"/>
              </a:rPr>
              <a:t>Project Management</a:t>
            </a:r>
          </a:p>
          <a:p>
            <a:r>
              <a:rPr lang="en-US" altLang="zh-CN" sz="3200" b="1">
                <a:solidFill>
                  <a:prstClr val="white"/>
                </a:solidFill>
                <a:latin typeface="+mn-lt"/>
                <a:ea typeface="+mn-ea"/>
                <a:cs typeface="+mn-ea"/>
                <a:sym typeface="+mn-lt"/>
              </a:rPr>
              <a:t>From Theory to Practice</a:t>
            </a:r>
            <a:endParaRPr lang="en-US" altLang="zh-CN" sz="6000" b="1" dirty="0">
              <a:solidFill>
                <a:prstClr val="white"/>
              </a:solidFill>
              <a:latin typeface="+mn-lt"/>
              <a:ea typeface="+mn-ea"/>
              <a:cs typeface="+mn-ea"/>
              <a:sym typeface="+mn-lt"/>
            </a:endParaRPr>
          </a:p>
        </p:txBody>
      </p:sp>
      <p:sp>
        <p:nvSpPr>
          <p:cNvPr id="141" name="TextBox 59"/>
          <p:cNvSpPr>
            <a:spLocks noChangeArrowheads="1"/>
          </p:cNvSpPr>
          <p:nvPr/>
        </p:nvSpPr>
        <p:spPr bwMode="auto">
          <a:xfrm flipH="1">
            <a:off x="8052432" y="5714195"/>
            <a:ext cx="34442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chemeClr val="accent1"/>
                </a:solidFill>
                <a:latin typeface="+mn-lt"/>
                <a:ea typeface="+mn-ea"/>
                <a:cs typeface="+mn-ea"/>
                <a:sym typeface="+mn-lt"/>
              </a:rPr>
              <a:t>12/12/2020</a:t>
            </a:r>
            <a:endParaRPr lang="fr-FR" altLang="zh-CN" dirty="0">
              <a:solidFill>
                <a:schemeClr val="accent1"/>
              </a:solidFill>
              <a:latin typeface="+mn-lt"/>
              <a:ea typeface="+mn-ea"/>
              <a:cs typeface="+mn-ea"/>
              <a:sym typeface="+mn-lt"/>
            </a:endParaRPr>
          </a:p>
          <a:p>
            <a:pPr algn="dist" defTabSz="457189"/>
            <a:r>
              <a:rPr lang="en-US" altLang="zh-CN" sz="1400" b="1" dirty="0">
                <a:solidFill>
                  <a:schemeClr val="accent1"/>
                </a:solidFill>
                <a:latin typeface="+mn-lt"/>
                <a:ea typeface="+mn-ea"/>
                <a:cs typeface="+mn-ea"/>
                <a:sym typeface="+mn-lt"/>
              </a:rPr>
              <a:t>Northwestern Polytechnical University</a:t>
            </a:r>
            <a:endParaRPr lang="zh-CN" altLang="en-US" sz="1400" b="1" dirty="0">
              <a:solidFill>
                <a:schemeClr val="accent1"/>
              </a:solidFill>
              <a:latin typeface="+mn-lt"/>
              <a:ea typeface="+mn-ea"/>
              <a:cs typeface="+mn-ea"/>
              <a:sym typeface="+mn-lt"/>
            </a:endParaRPr>
          </a:p>
        </p:txBody>
      </p:sp>
      <p:grpSp>
        <p:nvGrpSpPr>
          <p:cNvPr id="16" name="组合 15">
            <a:extLst>
              <a:ext uri="{FF2B5EF4-FFF2-40B4-BE49-F238E27FC236}">
                <a16:creationId xmlns:a16="http://schemas.microsoft.com/office/drawing/2014/main" id="{C1DA8915-6BF7-4477-A0DF-791718B9DD0E}"/>
              </a:ext>
            </a:extLst>
          </p:cNvPr>
          <p:cNvGrpSpPr/>
          <p:nvPr/>
        </p:nvGrpSpPr>
        <p:grpSpPr>
          <a:xfrm>
            <a:off x="10054740" y="3"/>
            <a:ext cx="1382069" cy="1382069"/>
            <a:chOff x="9758577" y="1"/>
            <a:chExt cx="1382069" cy="1382069"/>
          </a:xfrm>
        </p:grpSpPr>
        <p:sp>
          <p:nvSpPr>
            <p:cNvPr id="107" name="矩形 106"/>
            <p:cNvSpPr/>
            <p:nvPr/>
          </p:nvSpPr>
          <p:spPr>
            <a:xfrm>
              <a:off x="9758577" y="1"/>
              <a:ext cx="1382069" cy="1382069"/>
            </a:xfrm>
            <a:prstGeom prst="rect">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48" name="校徽组合">
              <a:extLst>
                <a:ext uri="{FF2B5EF4-FFF2-40B4-BE49-F238E27FC236}">
                  <a16:creationId xmlns:a16="http://schemas.microsoft.com/office/drawing/2014/main" id="{521A175B-F55A-4A62-8AAA-A51EEEF86DD8}"/>
                </a:ext>
              </a:extLst>
            </p:cNvPr>
            <p:cNvGrpSpPr/>
            <p:nvPr/>
          </p:nvGrpSpPr>
          <p:grpSpPr>
            <a:xfrm>
              <a:off x="9784396" y="25820"/>
              <a:ext cx="1330431" cy="1330431"/>
              <a:chOff x="5369914" y="1058264"/>
              <a:chExt cx="1452171" cy="1452171"/>
            </a:xfrm>
          </p:grpSpPr>
          <p:sp>
            <p:nvSpPr>
              <p:cNvPr id="49" name="圆形色块">
                <a:extLst>
                  <a:ext uri="{FF2B5EF4-FFF2-40B4-BE49-F238E27FC236}">
                    <a16:creationId xmlns:a16="http://schemas.microsoft.com/office/drawing/2014/main" id="{E5757DB8-7018-46AD-B027-A9B1871AAAF3}"/>
                  </a:ext>
                </a:extLst>
              </p:cNvPr>
              <p:cNvSpPr/>
              <p:nvPr/>
            </p:nvSpPr>
            <p:spPr>
              <a:xfrm>
                <a:off x="5369914" y="1058264"/>
                <a:ext cx="1452171" cy="145217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a:solidFill>
                    <a:prstClr val="white"/>
                  </a:solidFill>
                  <a:cs typeface="+mn-ea"/>
                  <a:sym typeface="+mn-lt"/>
                </a:endParaRPr>
              </a:p>
            </p:txBody>
          </p:sp>
          <p:pic>
            <p:nvPicPr>
              <p:cNvPr id="50" name="校徽">
                <a:extLst>
                  <a:ext uri="{FF2B5EF4-FFF2-40B4-BE49-F238E27FC236}">
                    <a16:creationId xmlns:a16="http://schemas.microsoft.com/office/drawing/2014/main" id="{38EBA9D9-E6DF-4AD8-9459-69F3B8DEA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23623" y="1212851"/>
                <a:ext cx="1144756" cy="1142998"/>
              </a:xfrm>
              <a:prstGeom prst="rect">
                <a:avLst/>
              </a:prstGeom>
            </p:spPr>
          </p:pic>
        </p:grpSp>
      </p:grpSp>
      <p:cxnSp>
        <p:nvCxnSpPr>
          <p:cNvPr id="8" name="直接连接符 7">
            <a:extLst>
              <a:ext uri="{FF2B5EF4-FFF2-40B4-BE49-F238E27FC236}">
                <a16:creationId xmlns:a16="http://schemas.microsoft.com/office/drawing/2014/main" id="{AB090A2C-A11D-4D64-8BF9-E99D8210BE67}"/>
              </a:ext>
            </a:extLst>
          </p:cNvPr>
          <p:cNvCxnSpPr>
            <a:cxnSpLocks/>
          </p:cNvCxnSpPr>
          <p:nvPr/>
        </p:nvCxnSpPr>
        <p:spPr>
          <a:xfrm>
            <a:off x="0" y="4277337"/>
            <a:ext cx="69124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11859" y="4496594"/>
            <a:ext cx="4381044" cy="369332"/>
          </a:xfrm>
          <a:prstGeom prst="rect">
            <a:avLst/>
          </a:prstGeom>
          <a:noFill/>
        </p:spPr>
        <p:txBody>
          <a:bodyPr wrap="square" rtlCol="0">
            <a:spAutoFit/>
          </a:bodyPr>
          <a:lstStyle/>
          <a:p>
            <a:r>
              <a:rPr lang="en-US" altLang="zh-CN">
                <a:solidFill>
                  <a:schemeClr val="bg1"/>
                </a:solidFill>
              </a:rPr>
              <a:t>School of Management   Zhi Chen</a:t>
            </a:r>
            <a:endParaRPr lang="zh-CN" altLang="en-US" dirty="0">
              <a:solidFill>
                <a:schemeClr val="bg1"/>
              </a:solidFill>
            </a:endParaRPr>
          </a:p>
        </p:txBody>
      </p:sp>
    </p:spTree>
    <p:extLst>
      <p:ext uri="{BB962C8B-B14F-4D97-AF65-F5344CB8AC3E}">
        <p14:creationId xmlns:p14="http://schemas.microsoft.com/office/powerpoint/2010/main" val="3424343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smtClean="0">
                <a:latin typeface="+mn-lt"/>
                <a:ea typeface="+mn-ea"/>
                <a:cs typeface="+mn-ea"/>
                <a:sym typeface="+mn-lt"/>
              </a:rPr>
              <a:t>HW2</a:t>
            </a:r>
            <a:endParaRPr lang="zh-CN" altLang="en-US" dirty="0">
              <a:latin typeface="+mn-lt"/>
              <a:ea typeface="+mn-ea"/>
              <a:cs typeface="+mn-ea"/>
              <a:sym typeface="+mn-lt"/>
            </a:endParaRPr>
          </a:p>
        </p:txBody>
      </p:sp>
      <p:sp>
        <p:nvSpPr>
          <p:cNvPr id="11" name="文本框 10">
            <a:extLst>
              <a:ext uri="{FF2B5EF4-FFF2-40B4-BE49-F238E27FC236}">
                <a16:creationId xmlns:a16="http://schemas.microsoft.com/office/drawing/2014/main" id="{26588ABF-DAE5-4F45-84A9-AB97AC7610E4}"/>
              </a:ext>
            </a:extLst>
          </p:cNvPr>
          <p:cNvSpPr txBox="1"/>
          <p:nvPr/>
        </p:nvSpPr>
        <p:spPr>
          <a:xfrm>
            <a:off x="0" y="745418"/>
            <a:ext cx="12126897" cy="375552"/>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Step2, determine the critical activities.</a:t>
            </a:r>
          </a:p>
        </p:txBody>
      </p:sp>
      <p:graphicFrame>
        <p:nvGraphicFramePr>
          <p:cNvPr id="5" name="对象 4">
            <a:extLst>
              <a:ext uri="{FF2B5EF4-FFF2-40B4-BE49-F238E27FC236}">
                <a16:creationId xmlns:a16="http://schemas.microsoft.com/office/drawing/2014/main" id="{57B1E17C-BC11-45FA-AF3C-F5ED27600F3D}"/>
              </a:ext>
            </a:extLst>
          </p:cNvPr>
          <p:cNvGraphicFramePr>
            <a:graphicFrameLocks noChangeAspect="1"/>
          </p:cNvGraphicFramePr>
          <p:nvPr/>
        </p:nvGraphicFramePr>
        <p:xfrm>
          <a:off x="612560" y="1562100"/>
          <a:ext cx="4524375" cy="1866900"/>
        </p:xfrm>
        <a:graphic>
          <a:graphicData uri="http://schemas.openxmlformats.org/presentationml/2006/ole">
            <mc:AlternateContent xmlns:mc="http://schemas.openxmlformats.org/markup-compatibility/2006">
              <mc:Choice xmlns:v="urn:schemas-microsoft-com:vml" Requires="v">
                <p:oleObj spid="_x0000_s9222" name="Visio" r:id="rId3" imgW="10696571" imgH="4409856" progId="Visio.Drawing.15">
                  <p:embed/>
                </p:oleObj>
              </mc:Choice>
              <mc:Fallback>
                <p:oleObj name="Visio" r:id="rId3" imgW="10696571" imgH="4409856" progId="Visio.Drawing.15">
                  <p:embed/>
                  <p:pic>
                    <p:nvPicPr>
                      <p:cNvPr id="5" name="对象 4">
                        <a:extLst>
                          <a:ext uri="{FF2B5EF4-FFF2-40B4-BE49-F238E27FC236}">
                            <a16:creationId xmlns:a16="http://schemas.microsoft.com/office/drawing/2014/main" id="{57B1E17C-BC11-45FA-AF3C-F5ED27600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60" y="1562100"/>
                        <a:ext cx="4524375"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表格 5">
            <a:extLst>
              <a:ext uri="{FF2B5EF4-FFF2-40B4-BE49-F238E27FC236}">
                <a16:creationId xmlns:a16="http://schemas.microsoft.com/office/drawing/2014/main" id="{8DE3C228-EE1E-4DFA-B0FE-246D27132E8E}"/>
              </a:ext>
            </a:extLst>
          </p:cNvPr>
          <p:cNvGraphicFramePr>
            <a:graphicFrameLocks noGrp="1"/>
          </p:cNvGraphicFramePr>
          <p:nvPr/>
        </p:nvGraphicFramePr>
        <p:xfrm>
          <a:off x="5894989" y="933194"/>
          <a:ext cx="5480050" cy="2690820"/>
        </p:xfrm>
        <a:graphic>
          <a:graphicData uri="http://schemas.openxmlformats.org/drawingml/2006/table">
            <a:tbl>
              <a:tblPr firstRow="1" firstCol="1" bandRow="1">
                <a:tableStyleId>{5940675A-B579-460E-94D1-54222C63F5DA}</a:tableStyleId>
              </a:tblPr>
              <a:tblGrid>
                <a:gridCol w="1369695">
                  <a:extLst>
                    <a:ext uri="{9D8B030D-6E8A-4147-A177-3AD203B41FA5}">
                      <a16:colId xmlns:a16="http://schemas.microsoft.com/office/drawing/2014/main" val="2224147294"/>
                    </a:ext>
                  </a:extLst>
                </a:gridCol>
                <a:gridCol w="1369695">
                  <a:extLst>
                    <a:ext uri="{9D8B030D-6E8A-4147-A177-3AD203B41FA5}">
                      <a16:colId xmlns:a16="http://schemas.microsoft.com/office/drawing/2014/main" val="1772499991"/>
                    </a:ext>
                  </a:extLst>
                </a:gridCol>
                <a:gridCol w="1370330">
                  <a:extLst>
                    <a:ext uri="{9D8B030D-6E8A-4147-A177-3AD203B41FA5}">
                      <a16:colId xmlns:a16="http://schemas.microsoft.com/office/drawing/2014/main" val="2620848601"/>
                    </a:ext>
                  </a:extLst>
                </a:gridCol>
                <a:gridCol w="1370330">
                  <a:extLst>
                    <a:ext uri="{9D8B030D-6E8A-4147-A177-3AD203B41FA5}">
                      <a16:colId xmlns:a16="http://schemas.microsoft.com/office/drawing/2014/main" val="3855024179"/>
                    </a:ext>
                  </a:extLst>
                </a:gridCol>
              </a:tblGrid>
              <a:tr h="0">
                <a:tc>
                  <a:txBody>
                    <a:bodyPr/>
                    <a:lstStyle/>
                    <a:p>
                      <a:pPr algn="ctr">
                        <a:lnSpc>
                          <a:spcPct val="107000"/>
                        </a:lnSpc>
                        <a:spcAft>
                          <a:spcPts val="800"/>
                        </a:spcAft>
                      </a:pPr>
                      <a:r>
                        <a:rPr lang="en-US" sz="1100">
                          <a:effectLst/>
                        </a:rPr>
                        <a:t>activity</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Optimistic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Realistic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Pessimistic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4692595"/>
                  </a:ext>
                </a:extLst>
              </a:tr>
              <a:tr h="0">
                <a:tc>
                  <a:txBody>
                    <a:bodyPr/>
                    <a:lstStyle/>
                    <a:p>
                      <a:pPr algn="ctr">
                        <a:lnSpc>
                          <a:spcPct val="107000"/>
                        </a:lnSpc>
                        <a:spcAft>
                          <a:spcPts val="800"/>
                        </a:spcAft>
                      </a:pPr>
                      <a:r>
                        <a:rPr lang="en-US" sz="1100">
                          <a:effectLst/>
                        </a:rPr>
                        <a:t>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5507551"/>
                  </a:ext>
                </a:extLst>
              </a:tr>
              <a:tr h="0">
                <a:tc>
                  <a:txBody>
                    <a:bodyPr/>
                    <a:lstStyle/>
                    <a:p>
                      <a:pPr algn="ctr">
                        <a:lnSpc>
                          <a:spcPct val="107000"/>
                        </a:lnSpc>
                        <a:spcAft>
                          <a:spcPts val="800"/>
                        </a:spcAft>
                      </a:pPr>
                      <a:r>
                        <a:rPr lang="en-US" sz="1100">
                          <a:effectLst/>
                        </a:rPr>
                        <a:t>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6973988"/>
                  </a:ext>
                </a:extLst>
              </a:tr>
              <a:tr h="0">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532363"/>
                  </a:ext>
                </a:extLst>
              </a:tr>
              <a:tr h="0">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6131892"/>
                  </a:ext>
                </a:extLst>
              </a:tr>
              <a:tr h="0">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2940783"/>
                  </a:ext>
                </a:extLst>
              </a:tr>
              <a:tr h="0">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591478"/>
                  </a:ext>
                </a:extLst>
              </a:tr>
              <a:tr h="0">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043540"/>
                  </a:ext>
                </a:extLst>
              </a:tr>
              <a:tr h="0">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8704283"/>
                  </a:ext>
                </a:extLst>
              </a:tr>
              <a:tr h="0">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6746073"/>
                  </a:ext>
                </a:extLst>
              </a:tr>
              <a:tr h="0">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75394090"/>
                  </a:ext>
                </a:extLst>
              </a:tr>
              <a:tr h="0">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3373887"/>
                  </a:ext>
                </a:extLst>
              </a:tr>
              <a:tr h="0">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31466692"/>
                  </a:ext>
                </a:extLst>
              </a:tr>
              <a:tr h="0">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2425897"/>
                  </a:ext>
                </a:extLst>
              </a:tr>
              <a:tr h="0">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9</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4468615"/>
                  </a:ext>
                </a:extLst>
              </a:tr>
            </a:tbl>
          </a:graphicData>
        </a:graphic>
      </p:graphicFrame>
      <p:graphicFrame>
        <p:nvGraphicFramePr>
          <p:cNvPr id="4" name="表格 3">
            <a:extLst>
              <a:ext uri="{FF2B5EF4-FFF2-40B4-BE49-F238E27FC236}">
                <a16:creationId xmlns:a16="http://schemas.microsoft.com/office/drawing/2014/main" id="{45492F4F-164B-41FD-8DFE-BC30A59BB691}"/>
              </a:ext>
            </a:extLst>
          </p:cNvPr>
          <p:cNvGraphicFramePr>
            <a:graphicFrameLocks noGrp="1"/>
          </p:cNvGraphicFramePr>
          <p:nvPr>
            <p:extLst>
              <p:ext uri="{D42A27DB-BD31-4B8C-83A1-F6EECF244321}">
                <p14:modId xmlns:p14="http://schemas.microsoft.com/office/powerpoint/2010/main" val="2364813229"/>
              </p:ext>
            </p:extLst>
          </p:nvPr>
        </p:nvGraphicFramePr>
        <p:xfrm>
          <a:off x="754818" y="3929889"/>
          <a:ext cx="5480050" cy="2690820"/>
        </p:xfrm>
        <a:graphic>
          <a:graphicData uri="http://schemas.openxmlformats.org/drawingml/2006/table">
            <a:tbl>
              <a:tblPr firstRow="1" firstCol="1" bandRow="1">
                <a:tableStyleId>{5940675A-B579-460E-94D1-54222C63F5DA}</a:tableStyleId>
              </a:tblPr>
              <a:tblGrid>
                <a:gridCol w="1047115">
                  <a:extLst>
                    <a:ext uri="{9D8B030D-6E8A-4147-A177-3AD203B41FA5}">
                      <a16:colId xmlns:a16="http://schemas.microsoft.com/office/drawing/2014/main" val="3297517218"/>
                    </a:ext>
                  </a:extLst>
                </a:gridCol>
                <a:gridCol w="887095">
                  <a:extLst>
                    <a:ext uri="{9D8B030D-6E8A-4147-A177-3AD203B41FA5}">
                      <a16:colId xmlns:a16="http://schemas.microsoft.com/office/drawing/2014/main" val="3236351077"/>
                    </a:ext>
                  </a:extLst>
                </a:gridCol>
                <a:gridCol w="886460">
                  <a:extLst>
                    <a:ext uri="{9D8B030D-6E8A-4147-A177-3AD203B41FA5}">
                      <a16:colId xmlns:a16="http://schemas.microsoft.com/office/drawing/2014/main" val="2018615100"/>
                    </a:ext>
                  </a:extLst>
                </a:gridCol>
                <a:gridCol w="886460">
                  <a:extLst>
                    <a:ext uri="{9D8B030D-6E8A-4147-A177-3AD203B41FA5}">
                      <a16:colId xmlns:a16="http://schemas.microsoft.com/office/drawing/2014/main" val="1959843184"/>
                    </a:ext>
                  </a:extLst>
                </a:gridCol>
                <a:gridCol w="886460">
                  <a:extLst>
                    <a:ext uri="{9D8B030D-6E8A-4147-A177-3AD203B41FA5}">
                      <a16:colId xmlns:a16="http://schemas.microsoft.com/office/drawing/2014/main" val="741392041"/>
                    </a:ext>
                  </a:extLst>
                </a:gridCol>
                <a:gridCol w="886460">
                  <a:extLst>
                    <a:ext uri="{9D8B030D-6E8A-4147-A177-3AD203B41FA5}">
                      <a16:colId xmlns:a16="http://schemas.microsoft.com/office/drawing/2014/main" val="3319618723"/>
                    </a:ext>
                  </a:extLst>
                </a:gridCol>
              </a:tblGrid>
              <a:tr h="0">
                <a:tc>
                  <a:txBody>
                    <a:bodyPr/>
                    <a:lstStyle/>
                    <a:p>
                      <a:pPr algn="ctr">
                        <a:lnSpc>
                          <a:spcPct val="107000"/>
                        </a:lnSpc>
                        <a:spcAft>
                          <a:spcPts val="800"/>
                        </a:spcAft>
                      </a:pPr>
                      <a:r>
                        <a:rPr lang="en-US" sz="1100">
                          <a:effectLst/>
                        </a:rPr>
                        <a:t>activity</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ES</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EF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LS</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LF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TT</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3638927"/>
                  </a:ext>
                </a:extLst>
              </a:tr>
              <a:tr h="0">
                <a:tc>
                  <a:txBody>
                    <a:bodyPr/>
                    <a:lstStyle/>
                    <a:p>
                      <a:pPr algn="ctr">
                        <a:lnSpc>
                          <a:spcPct val="107000"/>
                        </a:lnSpc>
                        <a:spcAft>
                          <a:spcPts val="800"/>
                        </a:spcAft>
                      </a:pPr>
                      <a:r>
                        <a:rPr lang="en-US" sz="1100" dirty="0">
                          <a:solidFill>
                            <a:srgbClr val="FF0000"/>
                          </a:solidFill>
                          <a:effectLst/>
                        </a:rPr>
                        <a:t>1</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32/6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32/6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9722060"/>
                  </a:ext>
                </a:extLst>
              </a:tr>
              <a:tr h="0">
                <a:tc>
                  <a:txBody>
                    <a:bodyPr/>
                    <a:lstStyle/>
                    <a:p>
                      <a:pPr algn="ctr">
                        <a:lnSpc>
                          <a:spcPct val="107000"/>
                        </a:lnSpc>
                        <a:spcAft>
                          <a:spcPts val="800"/>
                        </a:spcAft>
                      </a:pPr>
                      <a:r>
                        <a:rPr lang="en-US" sz="1100">
                          <a:effectLst/>
                        </a:rPr>
                        <a:t>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32/6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69/6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43/6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80/6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7715990"/>
                  </a:ext>
                </a:extLst>
              </a:tr>
              <a:tr h="0">
                <a:tc>
                  <a:txBody>
                    <a:bodyPr/>
                    <a:lstStyle/>
                    <a:p>
                      <a:pPr algn="ctr">
                        <a:lnSpc>
                          <a:spcPct val="107000"/>
                        </a:lnSpc>
                        <a:spcAft>
                          <a:spcPts val="800"/>
                        </a:spcAft>
                      </a:pPr>
                      <a:r>
                        <a:rPr lang="en-US" sz="1100" dirty="0">
                          <a:solidFill>
                            <a:srgbClr val="FF0000"/>
                          </a:solidFill>
                          <a:effectLst/>
                        </a:rPr>
                        <a:t>3</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32/6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87/6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32/6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87/6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2806858"/>
                  </a:ext>
                </a:extLst>
              </a:tr>
              <a:tr h="0">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69/6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145/6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80/6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156/6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9739526"/>
                  </a:ext>
                </a:extLst>
              </a:tr>
              <a:tr h="37135">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87/6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129/6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160/6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202/6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55/6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707433"/>
                  </a:ext>
                </a:extLst>
              </a:tr>
              <a:tr h="0">
                <a:tc>
                  <a:txBody>
                    <a:bodyPr/>
                    <a:lstStyle/>
                    <a:p>
                      <a:pPr algn="ctr">
                        <a:lnSpc>
                          <a:spcPct val="107000"/>
                        </a:lnSpc>
                        <a:spcAft>
                          <a:spcPts val="800"/>
                        </a:spcAft>
                      </a:pPr>
                      <a:r>
                        <a:rPr lang="en-US" sz="1100" dirty="0">
                          <a:solidFill>
                            <a:srgbClr val="FF0000"/>
                          </a:solidFill>
                          <a:effectLst/>
                        </a:rPr>
                        <a:t>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87/6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160/6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87/6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160/6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7235402"/>
                  </a:ext>
                </a:extLst>
              </a:tr>
              <a:tr h="0">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145/6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209/6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156/6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220/6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1962710"/>
                  </a:ext>
                </a:extLst>
              </a:tr>
              <a:tr h="0">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160/6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196/6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202/6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238/6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42/6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352899"/>
                  </a:ext>
                </a:extLst>
              </a:tr>
              <a:tr h="0">
                <a:tc>
                  <a:txBody>
                    <a:bodyPr/>
                    <a:lstStyle/>
                    <a:p>
                      <a:pPr algn="ctr">
                        <a:lnSpc>
                          <a:spcPct val="107000"/>
                        </a:lnSpc>
                        <a:spcAft>
                          <a:spcPts val="800"/>
                        </a:spcAft>
                      </a:pPr>
                      <a:r>
                        <a:rPr lang="en-US" sz="1100" dirty="0">
                          <a:solidFill>
                            <a:srgbClr val="FF0000"/>
                          </a:solidFill>
                          <a:effectLst/>
                        </a:rPr>
                        <a:t>9</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solidFill>
                            <a:srgbClr val="FF0000"/>
                          </a:solidFill>
                          <a:effectLst/>
                        </a:rPr>
                        <a:t>160/6</a:t>
                      </a:r>
                      <a:endParaRPr lang="zh-CN" sz="110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solidFill>
                            <a:srgbClr val="FF0000"/>
                          </a:solidFill>
                          <a:effectLst/>
                        </a:rPr>
                        <a:t>220/6</a:t>
                      </a:r>
                      <a:endParaRPr lang="zh-CN" sz="110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solidFill>
                            <a:srgbClr val="FF0000"/>
                          </a:solidFill>
                          <a:effectLst/>
                        </a:rPr>
                        <a:t>160/6</a:t>
                      </a:r>
                      <a:endParaRPr lang="zh-CN" sz="110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solidFill>
                            <a:srgbClr val="FF0000"/>
                          </a:solidFill>
                          <a:effectLst/>
                        </a:rPr>
                        <a:t>220/6</a:t>
                      </a:r>
                      <a:endParaRPr lang="zh-CN" sz="110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solidFill>
                            <a:srgbClr val="FF0000"/>
                          </a:solidFill>
                          <a:effectLst/>
                        </a:rPr>
                        <a:t>0</a:t>
                      </a:r>
                      <a:endParaRPr lang="zh-CN" sz="110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5001498"/>
                  </a:ext>
                </a:extLst>
              </a:tr>
              <a:tr h="0">
                <a:tc>
                  <a:txBody>
                    <a:bodyPr/>
                    <a:lstStyle/>
                    <a:p>
                      <a:pPr algn="ctr">
                        <a:lnSpc>
                          <a:spcPct val="107000"/>
                        </a:lnSpc>
                        <a:spcAft>
                          <a:spcPts val="800"/>
                        </a:spcAft>
                      </a:pPr>
                      <a:r>
                        <a:rPr lang="en-US" sz="1100" dirty="0">
                          <a:solidFill>
                            <a:srgbClr val="FF0000"/>
                          </a:solidFill>
                          <a:effectLst/>
                        </a:rPr>
                        <a:t>10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220/6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278/6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220/6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278/6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93435219"/>
                  </a:ext>
                </a:extLst>
              </a:tr>
              <a:tr h="0">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220/6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260/6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238/6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278/6</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18/6</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297465"/>
                  </a:ext>
                </a:extLst>
              </a:tr>
              <a:tr h="0">
                <a:tc>
                  <a:txBody>
                    <a:bodyPr/>
                    <a:lstStyle/>
                    <a:p>
                      <a:pPr algn="ctr">
                        <a:lnSpc>
                          <a:spcPct val="107000"/>
                        </a:lnSpc>
                        <a:spcAft>
                          <a:spcPts val="800"/>
                        </a:spcAft>
                      </a:pPr>
                      <a:r>
                        <a:rPr lang="en-US" sz="1100" dirty="0">
                          <a:solidFill>
                            <a:srgbClr val="FF0000"/>
                          </a:solidFill>
                          <a:effectLst/>
                        </a:rPr>
                        <a:t>12</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278/6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328/6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278/6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328/6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0688716"/>
                  </a:ext>
                </a:extLst>
              </a:tr>
              <a:tr h="0">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260/6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304/6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284/6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328/6</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24/6</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61280478"/>
                  </a:ext>
                </a:extLst>
              </a:tr>
              <a:tr h="0">
                <a:tc>
                  <a:txBody>
                    <a:bodyPr/>
                    <a:lstStyle/>
                    <a:p>
                      <a:pPr algn="ctr">
                        <a:lnSpc>
                          <a:spcPct val="107000"/>
                        </a:lnSpc>
                        <a:spcAft>
                          <a:spcPts val="800"/>
                        </a:spcAft>
                      </a:pPr>
                      <a:r>
                        <a:rPr lang="en-US" sz="1100" dirty="0">
                          <a:solidFill>
                            <a:srgbClr val="FF0000"/>
                          </a:solidFill>
                          <a:effectLst/>
                        </a:rPr>
                        <a:t>14</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328/6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360/6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328/6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360/6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82677217"/>
                  </a:ext>
                </a:extLst>
              </a:tr>
            </a:tbl>
          </a:graphicData>
        </a:graphic>
      </p:graphicFrame>
      <p:sp>
        <p:nvSpPr>
          <p:cNvPr id="12" name="文本框 11">
            <a:extLst>
              <a:ext uri="{FF2B5EF4-FFF2-40B4-BE49-F238E27FC236}">
                <a16:creationId xmlns:a16="http://schemas.microsoft.com/office/drawing/2014/main" id="{12E2F77B-119D-4941-AFAF-1D47D67AE20E}"/>
              </a:ext>
            </a:extLst>
          </p:cNvPr>
          <p:cNvSpPr txBox="1"/>
          <p:nvPr/>
        </p:nvSpPr>
        <p:spPr>
          <a:xfrm>
            <a:off x="6809389" y="4102875"/>
            <a:ext cx="3313590" cy="375552"/>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Red activities are critical activities.</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A14B2575-722A-4CEA-BFE3-F78E2872916B}"/>
              </a:ext>
            </a:extLst>
          </p:cNvPr>
          <p:cNvSpPr txBox="1"/>
          <p:nvPr/>
        </p:nvSpPr>
        <p:spPr>
          <a:xfrm>
            <a:off x="6841762" y="4756585"/>
            <a:ext cx="5068933" cy="671915"/>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Using the expected activity duration and critical path method determine the critical activities.</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59091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smtClean="0">
                <a:latin typeface="+mn-lt"/>
                <a:ea typeface="+mn-ea"/>
                <a:cs typeface="+mn-ea"/>
                <a:sym typeface="+mn-lt"/>
              </a:rPr>
              <a:t>HW2</a:t>
            </a:r>
            <a:endParaRPr lang="zh-CN" altLang="en-US" dirty="0">
              <a:latin typeface="+mn-lt"/>
              <a:ea typeface="+mn-ea"/>
              <a:cs typeface="+mn-ea"/>
              <a:sym typeface="+mn-lt"/>
            </a:endParaRPr>
          </a:p>
        </p:txBody>
      </p:sp>
      <p:sp>
        <p:nvSpPr>
          <p:cNvPr id="11" name="文本框 10">
            <a:extLst>
              <a:ext uri="{FF2B5EF4-FFF2-40B4-BE49-F238E27FC236}">
                <a16:creationId xmlns:a16="http://schemas.microsoft.com/office/drawing/2014/main" id="{26588ABF-DAE5-4F45-84A9-AB97AC7610E4}"/>
              </a:ext>
            </a:extLst>
          </p:cNvPr>
          <p:cNvSpPr txBox="1"/>
          <p:nvPr/>
        </p:nvSpPr>
        <p:spPr>
          <a:xfrm>
            <a:off x="0" y="745418"/>
            <a:ext cx="12126897" cy="375552"/>
          </a:xfrm>
          <a:prstGeom prst="rect">
            <a:avLst/>
          </a:prstGeom>
          <a:noFill/>
        </p:spPr>
        <p:txBody>
          <a:bodyPr wrap="square">
            <a:spAutoFit/>
          </a:bodyPr>
          <a:lstStyle/>
          <a:p>
            <a:pPr marL="285750" indent="-285750">
              <a:buFont typeface="Arial" panose="020B0604020202020204" pitchFamily="34" charset="0"/>
              <a:buChar char="•"/>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Step3, calculate the expected duration of the project, and variance of the project duration.</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57B1E17C-BC11-45FA-AF3C-F5ED27600F3D}"/>
              </a:ext>
            </a:extLst>
          </p:cNvPr>
          <p:cNvGraphicFramePr>
            <a:graphicFrameLocks noChangeAspect="1"/>
          </p:cNvGraphicFramePr>
          <p:nvPr/>
        </p:nvGraphicFramePr>
        <p:xfrm>
          <a:off x="612560" y="1562100"/>
          <a:ext cx="4524375" cy="1866900"/>
        </p:xfrm>
        <a:graphic>
          <a:graphicData uri="http://schemas.openxmlformats.org/presentationml/2006/ole">
            <mc:AlternateContent xmlns:mc="http://schemas.openxmlformats.org/markup-compatibility/2006">
              <mc:Choice xmlns:v="urn:schemas-microsoft-com:vml" Requires="v">
                <p:oleObj spid="_x0000_s10246" name="Visio" r:id="rId3" imgW="10696571" imgH="4409856" progId="Visio.Drawing.15">
                  <p:embed/>
                </p:oleObj>
              </mc:Choice>
              <mc:Fallback>
                <p:oleObj name="Visio" r:id="rId3" imgW="10696571" imgH="4409856" progId="Visio.Drawing.15">
                  <p:embed/>
                  <p:pic>
                    <p:nvPicPr>
                      <p:cNvPr id="5" name="对象 4">
                        <a:extLst>
                          <a:ext uri="{FF2B5EF4-FFF2-40B4-BE49-F238E27FC236}">
                            <a16:creationId xmlns:a16="http://schemas.microsoft.com/office/drawing/2014/main" id="{57B1E17C-BC11-45FA-AF3C-F5ED27600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60" y="1562100"/>
                        <a:ext cx="4524375"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表格 5">
            <a:extLst>
              <a:ext uri="{FF2B5EF4-FFF2-40B4-BE49-F238E27FC236}">
                <a16:creationId xmlns:a16="http://schemas.microsoft.com/office/drawing/2014/main" id="{8DE3C228-EE1E-4DFA-B0FE-246D27132E8E}"/>
              </a:ext>
            </a:extLst>
          </p:cNvPr>
          <p:cNvGraphicFramePr>
            <a:graphicFrameLocks noGrp="1"/>
          </p:cNvGraphicFramePr>
          <p:nvPr>
            <p:extLst>
              <p:ext uri="{D42A27DB-BD31-4B8C-83A1-F6EECF244321}">
                <p14:modId xmlns:p14="http://schemas.microsoft.com/office/powerpoint/2010/main" val="25959868"/>
              </p:ext>
            </p:extLst>
          </p:nvPr>
        </p:nvGraphicFramePr>
        <p:xfrm>
          <a:off x="5868356" y="1157866"/>
          <a:ext cx="5480050" cy="2690820"/>
        </p:xfrm>
        <a:graphic>
          <a:graphicData uri="http://schemas.openxmlformats.org/drawingml/2006/table">
            <a:tbl>
              <a:tblPr firstRow="1" firstCol="1" bandRow="1">
                <a:tableStyleId>{5940675A-B579-460E-94D1-54222C63F5DA}</a:tableStyleId>
              </a:tblPr>
              <a:tblGrid>
                <a:gridCol w="1369695">
                  <a:extLst>
                    <a:ext uri="{9D8B030D-6E8A-4147-A177-3AD203B41FA5}">
                      <a16:colId xmlns:a16="http://schemas.microsoft.com/office/drawing/2014/main" val="2224147294"/>
                    </a:ext>
                  </a:extLst>
                </a:gridCol>
                <a:gridCol w="1369695">
                  <a:extLst>
                    <a:ext uri="{9D8B030D-6E8A-4147-A177-3AD203B41FA5}">
                      <a16:colId xmlns:a16="http://schemas.microsoft.com/office/drawing/2014/main" val="1772499991"/>
                    </a:ext>
                  </a:extLst>
                </a:gridCol>
                <a:gridCol w="1370330">
                  <a:extLst>
                    <a:ext uri="{9D8B030D-6E8A-4147-A177-3AD203B41FA5}">
                      <a16:colId xmlns:a16="http://schemas.microsoft.com/office/drawing/2014/main" val="2620848601"/>
                    </a:ext>
                  </a:extLst>
                </a:gridCol>
                <a:gridCol w="1370330">
                  <a:extLst>
                    <a:ext uri="{9D8B030D-6E8A-4147-A177-3AD203B41FA5}">
                      <a16:colId xmlns:a16="http://schemas.microsoft.com/office/drawing/2014/main" val="3855024179"/>
                    </a:ext>
                  </a:extLst>
                </a:gridCol>
              </a:tblGrid>
              <a:tr h="0">
                <a:tc>
                  <a:txBody>
                    <a:bodyPr/>
                    <a:lstStyle/>
                    <a:p>
                      <a:pPr algn="ctr">
                        <a:lnSpc>
                          <a:spcPct val="107000"/>
                        </a:lnSpc>
                        <a:spcAft>
                          <a:spcPts val="800"/>
                        </a:spcAft>
                      </a:pPr>
                      <a:r>
                        <a:rPr lang="en-US" sz="1100">
                          <a:effectLst/>
                        </a:rPr>
                        <a:t>activity</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Optimistic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Realistic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Pessimistic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4692595"/>
                  </a:ext>
                </a:extLst>
              </a:tr>
              <a:tr h="0">
                <a:tc>
                  <a:txBody>
                    <a:bodyPr/>
                    <a:lstStyle/>
                    <a:p>
                      <a:pPr algn="ctr">
                        <a:lnSpc>
                          <a:spcPct val="107000"/>
                        </a:lnSpc>
                        <a:spcAft>
                          <a:spcPts val="800"/>
                        </a:spcAft>
                      </a:pPr>
                      <a:r>
                        <a:rPr lang="en-US" sz="1100">
                          <a:effectLst/>
                        </a:rPr>
                        <a:t>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5507551"/>
                  </a:ext>
                </a:extLst>
              </a:tr>
              <a:tr h="0">
                <a:tc>
                  <a:txBody>
                    <a:bodyPr/>
                    <a:lstStyle/>
                    <a:p>
                      <a:pPr algn="ctr">
                        <a:lnSpc>
                          <a:spcPct val="107000"/>
                        </a:lnSpc>
                        <a:spcAft>
                          <a:spcPts val="800"/>
                        </a:spcAft>
                      </a:pPr>
                      <a:r>
                        <a:rPr lang="en-US" sz="1100">
                          <a:effectLst/>
                        </a:rPr>
                        <a:t>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6973988"/>
                  </a:ext>
                </a:extLst>
              </a:tr>
              <a:tr h="0">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532363"/>
                  </a:ext>
                </a:extLst>
              </a:tr>
              <a:tr h="0">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6131892"/>
                  </a:ext>
                </a:extLst>
              </a:tr>
              <a:tr h="0">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2940783"/>
                  </a:ext>
                </a:extLst>
              </a:tr>
              <a:tr h="0">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591478"/>
                  </a:ext>
                </a:extLst>
              </a:tr>
              <a:tr h="0">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043540"/>
                  </a:ext>
                </a:extLst>
              </a:tr>
              <a:tr h="0">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8704283"/>
                  </a:ext>
                </a:extLst>
              </a:tr>
              <a:tr h="0">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6746073"/>
                  </a:ext>
                </a:extLst>
              </a:tr>
              <a:tr h="0">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75394090"/>
                  </a:ext>
                </a:extLst>
              </a:tr>
              <a:tr h="0">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3373887"/>
                  </a:ext>
                </a:extLst>
              </a:tr>
              <a:tr h="0">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31466692"/>
                  </a:ext>
                </a:extLst>
              </a:tr>
              <a:tr h="0">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2425897"/>
                  </a:ext>
                </a:extLst>
              </a:tr>
              <a:tr h="0">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5</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9</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4468615"/>
                  </a:ext>
                </a:extLst>
              </a:tr>
            </a:tbl>
          </a:graphicData>
        </a:graphic>
      </p:graphicFrame>
      <p:sp>
        <p:nvSpPr>
          <p:cNvPr id="10" name="文本框 9">
            <a:extLst>
              <a:ext uri="{FF2B5EF4-FFF2-40B4-BE49-F238E27FC236}">
                <a16:creationId xmlns:a16="http://schemas.microsoft.com/office/drawing/2014/main" id="{1BDF2065-536A-47E0-8248-F8026C8ADC18}"/>
              </a:ext>
            </a:extLst>
          </p:cNvPr>
          <p:cNvSpPr txBox="1"/>
          <p:nvPr/>
        </p:nvSpPr>
        <p:spPr>
          <a:xfrm>
            <a:off x="1242874" y="4521393"/>
            <a:ext cx="8735627" cy="774507"/>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T</a:t>
            </a:r>
            <a:r>
              <a:rPr lang="en-US" altLang="zh-CN" sz="1800" baseline="-25000" dirty="0">
                <a:effectLst/>
                <a:latin typeface="Calibri" panose="020F0502020204030204" pitchFamily="34" charset="0"/>
                <a:ea typeface="等线" panose="02010600030101010101" pitchFamily="2" charset="-122"/>
                <a:cs typeface="Times New Roman" panose="02020603050405020304" pitchFamily="18" charset="0"/>
              </a:rPr>
              <a:t>E</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=32/6+55/6+73/6+60/6+58/6+50/6+32/6=360/6=60</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S</a:t>
            </a:r>
            <a:r>
              <a:rPr lang="en-US" altLang="zh-CN" sz="1800" baseline="30000" dirty="0">
                <a:effectLst/>
                <a:latin typeface="Calibri" panose="020F0502020204030204" pitchFamily="34" charset="0"/>
                <a:ea typeface="等线" panose="02010600030101010101" pitchFamily="2" charset="-122"/>
                <a:cs typeface="Times New Roman" panose="02020603050405020304" pitchFamily="18" charset="0"/>
              </a:rPr>
              <a:t>2</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=(8-4)</a:t>
            </a:r>
            <a:r>
              <a:rPr lang="en-US" altLang="zh-CN" sz="1800" baseline="30000" dirty="0">
                <a:effectLst/>
                <a:latin typeface="Calibri" panose="020F0502020204030204" pitchFamily="34" charset="0"/>
                <a:ea typeface="等线" panose="02010600030101010101" pitchFamily="2" charset="-122"/>
                <a:cs typeface="Times New Roman" panose="02020603050405020304" pitchFamily="18" charset="0"/>
              </a:rPr>
              <a:t>2</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/36+(13-6)</a:t>
            </a:r>
            <a:r>
              <a:rPr lang="en-US" altLang="zh-CN" sz="1800" baseline="30000" dirty="0">
                <a:effectLst/>
                <a:latin typeface="Calibri" panose="020F0502020204030204" pitchFamily="34" charset="0"/>
                <a:ea typeface="等线" panose="02010600030101010101" pitchFamily="2" charset="-122"/>
                <a:cs typeface="Times New Roman" panose="02020603050405020304" pitchFamily="18" charset="0"/>
              </a:rPr>
              <a:t>2</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/36+(14-11)</a:t>
            </a:r>
            <a:r>
              <a:rPr lang="en-US" altLang="zh-CN" sz="1800" baseline="30000" dirty="0">
                <a:effectLst/>
                <a:latin typeface="Calibri" panose="020F0502020204030204" pitchFamily="34" charset="0"/>
                <a:ea typeface="等线" panose="02010600030101010101" pitchFamily="2" charset="-122"/>
                <a:cs typeface="Times New Roman" panose="02020603050405020304" pitchFamily="18" charset="0"/>
              </a:rPr>
              <a:t>2</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/36+(13-7)</a:t>
            </a:r>
            <a:r>
              <a:rPr lang="en-US" altLang="zh-CN" sz="1800" baseline="30000" dirty="0">
                <a:effectLst/>
                <a:latin typeface="Calibri" panose="020F0502020204030204" pitchFamily="34" charset="0"/>
                <a:ea typeface="等线" panose="02010600030101010101" pitchFamily="2" charset="-122"/>
                <a:cs typeface="Times New Roman" panose="02020603050405020304" pitchFamily="18" charset="0"/>
              </a:rPr>
              <a:t>2</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/36+(14-8)</a:t>
            </a:r>
            <a:r>
              <a:rPr lang="en-US" altLang="zh-CN" sz="1800" baseline="30000" dirty="0">
                <a:effectLst/>
                <a:latin typeface="Calibri" panose="020F0502020204030204" pitchFamily="34" charset="0"/>
                <a:ea typeface="等线" panose="02010600030101010101" pitchFamily="2" charset="-122"/>
                <a:cs typeface="Times New Roman" panose="02020603050405020304" pitchFamily="18" charset="0"/>
              </a:rPr>
              <a:t>2</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/36+(12-6)</a:t>
            </a:r>
            <a:r>
              <a:rPr lang="en-US" altLang="zh-CN" sz="1800" baseline="30000" dirty="0">
                <a:effectLst/>
                <a:latin typeface="Calibri" panose="020F0502020204030204" pitchFamily="34" charset="0"/>
                <a:ea typeface="等线" panose="02010600030101010101" pitchFamily="2" charset="-122"/>
                <a:cs typeface="Times New Roman" panose="02020603050405020304" pitchFamily="18" charset="0"/>
              </a:rPr>
              <a:t>2</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/36+(9-3)</a:t>
            </a:r>
            <a:r>
              <a:rPr lang="en-US" altLang="zh-CN" sz="1800" baseline="30000" dirty="0">
                <a:effectLst/>
                <a:latin typeface="Calibri" panose="020F0502020204030204" pitchFamily="34" charset="0"/>
                <a:ea typeface="等线" panose="02010600030101010101" pitchFamily="2" charset="-122"/>
                <a:cs typeface="Times New Roman" panose="02020603050405020304" pitchFamily="18" charset="0"/>
              </a:rPr>
              <a:t>2</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/36=218/36</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0AAE09D-77CD-4477-B72B-CDA77D2D5255}"/>
                  </a:ext>
                </a:extLst>
              </p:cNvPr>
              <p:cNvSpPr txBox="1"/>
              <p:nvPr/>
            </p:nvSpPr>
            <p:spPr>
              <a:xfrm>
                <a:off x="1206301" y="5382874"/>
                <a:ext cx="9324110" cy="507831"/>
              </a:xfrm>
              <a:prstGeom prst="rect">
                <a:avLst/>
              </a:prstGeom>
              <a:noFill/>
            </p:spPr>
            <p:txBody>
              <a:bodyPr wrap="square" rtlCol="0">
                <a:spAutoFit/>
              </a:bodyPr>
              <a:lstStyle/>
              <a:p>
                <a:pPr>
                  <a:lnSpc>
                    <a:spcPct val="150000"/>
                  </a:lnSpc>
                </a:pPr>
                <a:r>
                  <a:rPr lang="en-US" altLang="zh-CN" dirty="0"/>
                  <a:t>Expected project duration</a:t>
                </a:r>
                <a:r>
                  <a:rPr lang="zh-CN" altLang="en-US"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m:t>
                    </m:r>
                  </m:oMath>
                </a14:m>
                <a:r>
                  <a:rPr lang="en-US" altLang="zh-CN" dirty="0"/>
                  <a:t>sum of the expected durations of the critical activities.</a:t>
                </a:r>
              </a:p>
            </p:txBody>
          </p:sp>
        </mc:Choice>
        <mc:Fallback xmlns="">
          <p:sp>
            <p:nvSpPr>
              <p:cNvPr id="14" name="文本框 13">
                <a:extLst>
                  <a:ext uri="{FF2B5EF4-FFF2-40B4-BE49-F238E27FC236}">
                    <a16:creationId xmlns:a16="http://schemas.microsoft.com/office/drawing/2014/main" id="{90AAE09D-77CD-4477-B72B-CDA77D2D5255}"/>
                  </a:ext>
                </a:extLst>
              </p:cNvPr>
              <p:cNvSpPr txBox="1">
                <a:spLocks noRot="1" noChangeAspect="1" noMove="1" noResize="1" noEditPoints="1" noAdjustHandles="1" noChangeArrowheads="1" noChangeShapeType="1" noTextEdit="1"/>
              </p:cNvSpPr>
              <p:nvPr/>
            </p:nvSpPr>
            <p:spPr>
              <a:xfrm>
                <a:off x="1206301" y="5382874"/>
                <a:ext cx="9324110" cy="507831"/>
              </a:xfrm>
              <a:prstGeom prst="rect">
                <a:avLst/>
              </a:prstGeom>
              <a:blipFill>
                <a:blip r:embed="rId5"/>
                <a:stretch>
                  <a:fillRect l="-589" b="-9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20B2035-076B-4C6C-9540-667E3F04CFB0}"/>
                  </a:ext>
                </a:extLst>
              </p:cNvPr>
              <p:cNvSpPr txBox="1"/>
              <p:nvPr/>
            </p:nvSpPr>
            <p:spPr>
              <a:xfrm>
                <a:off x="1242874" y="5957195"/>
                <a:ext cx="10238510" cy="507831"/>
              </a:xfrm>
              <a:prstGeom prst="rect">
                <a:avLst/>
              </a:prstGeom>
              <a:noFill/>
            </p:spPr>
            <p:txBody>
              <a:bodyPr wrap="square" rtlCol="0">
                <a:spAutoFit/>
              </a:bodyPr>
              <a:lstStyle/>
              <a:p>
                <a:pPr>
                  <a:lnSpc>
                    <a:spcPct val="150000"/>
                  </a:lnSpc>
                </a:pPr>
                <a:r>
                  <a:rPr lang="en-US" altLang="zh-CN" dirty="0"/>
                  <a:t>Variance of the project duration </a:t>
                </a:r>
                <a:r>
                  <a:rPr lang="zh-CN" altLang="en-US" dirty="0"/>
                  <a:t>：</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r>
                  <a:rPr lang="en-US" altLang="zh-CN" dirty="0"/>
                  <a:t>sum of the variances of the activities along the critical path.</a:t>
                </a:r>
              </a:p>
            </p:txBody>
          </p:sp>
        </mc:Choice>
        <mc:Fallback xmlns="">
          <p:sp>
            <p:nvSpPr>
              <p:cNvPr id="15" name="文本框 14">
                <a:extLst>
                  <a:ext uri="{FF2B5EF4-FFF2-40B4-BE49-F238E27FC236}">
                    <a16:creationId xmlns:a16="http://schemas.microsoft.com/office/drawing/2014/main" id="{820B2035-076B-4C6C-9540-667E3F04CFB0}"/>
                  </a:ext>
                </a:extLst>
              </p:cNvPr>
              <p:cNvSpPr txBox="1">
                <a:spLocks noRot="1" noChangeAspect="1" noMove="1" noResize="1" noEditPoints="1" noAdjustHandles="1" noChangeArrowheads="1" noChangeShapeType="1" noTextEdit="1"/>
              </p:cNvSpPr>
              <p:nvPr/>
            </p:nvSpPr>
            <p:spPr>
              <a:xfrm>
                <a:off x="1242874" y="5957195"/>
                <a:ext cx="10238510" cy="507831"/>
              </a:xfrm>
              <a:prstGeom prst="rect">
                <a:avLst/>
              </a:prstGeom>
              <a:blipFill>
                <a:blip r:embed="rId6"/>
                <a:stretch>
                  <a:fillRect l="-536" b="-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8770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smtClean="0">
                <a:latin typeface="+mn-lt"/>
                <a:ea typeface="+mn-ea"/>
                <a:cs typeface="+mn-ea"/>
                <a:sym typeface="+mn-lt"/>
              </a:rPr>
              <a:t>HW2</a:t>
            </a:r>
            <a:endParaRPr lang="zh-CN" altLang="en-US" dirty="0">
              <a:latin typeface="+mn-lt"/>
              <a:ea typeface="+mn-ea"/>
              <a:cs typeface="+mn-ea"/>
              <a:sym typeface="+mn-lt"/>
            </a:endParaRPr>
          </a:p>
        </p:txBody>
      </p:sp>
      <p:sp>
        <p:nvSpPr>
          <p:cNvPr id="11" name="文本框 10">
            <a:extLst>
              <a:ext uri="{FF2B5EF4-FFF2-40B4-BE49-F238E27FC236}">
                <a16:creationId xmlns:a16="http://schemas.microsoft.com/office/drawing/2014/main" id="{26588ABF-DAE5-4F45-84A9-AB97AC7610E4}"/>
              </a:ext>
            </a:extLst>
          </p:cNvPr>
          <p:cNvSpPr txBox="1"/>
          <p:nvPr/>
        </p:nvSpPr>
        <p:spPr>
          <a:xfrm>
            <a:off x="0" y="745418"/>
            <a:ext cx="12126897" cy="375552"/>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Calibri" panose="020F0502020204030204" pitchFamily="34" charset="0"/>
                <a:ea typeface="等线" panose="02010600030101010101" pitchFamily="2" charset="-122"/>
                <a:cs typeface="Times New Roman" panose="02020603050405020304" pitchFamily="18" charset="0"/>
              </a:rPr>
              <a:t>Step4, calculate the probability.</a:t>
            </a:r>
            <a:endParaRPr lang="zh-CN" altLang="en-US" dirty="0">
              <a:latin typeface="Calibri" panose="020F0502020204030204" pitchFamily="34" charset="0"/>
              <a:ea typeface="等线" panose="02010600030101010101" pitchFamily="2" charset="-122"/>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57B1E17C-BC11-45FA-AF3C-F5ED27600F3D}"/>
              </a:ext>
            </a:extLst>
          </p:cNvPr>
          <p:cNvGraphicFramePr>
            <a:graphicFrameLocks noChangeAspect="1"/>
          </p:cNvGraphicFramePr>
          <p:nvPr/>
        </p:nvGraphicFramePr>
        <p:xfrm>
          <a:off x="612560" y="1562100"/>
          <a:ext cx="4524375" cy="1866900"/>
        </p:xfrm>
        <a:graphic>
          <a:graphicData uri="http://schemas.openxmlformats.org/presentationml/2006/ole">
            <mc:AlternateContent xmlns:mc="http://schemas.openxmlformats.org/markup-compatibility/2006">
              <mc:Choice xmlns:v="urn:schemas-microsoft-com:vml" Requires="v">
                <p:oleObj spid="_x0000_s11274" name="Visio" r:id="rId3" imgW="10696571" imgH="4409856" progId="Visio.Drawing.15">
                  <p:embed/>
                </p:oleObj>
              </mc:Choice>
              <mc:Fallback>
                <p:oleObj name="Visio" r:id="rId3" imgW="10696571" imgH="4409856" progId="Visio.Drawing.15">
                  <p:embed/>
                  <p:pic>
                    <p:nvPicPr>
                      <p:cNvPr id="5" name="对象 4">
                        <a:extLst>
                          <a:ext uri="{FF2B5EF4-FFF2-40B4-BE49-F238E27FC236}">
                            <a16:creationId xmlns:a16="http://schemas.microsoft.com/office/drawing/2014/main" id="{57B1E17C-BC11-45FA-AF3C-F5ED27600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60" y="1562100"/>
                        <a:ext cx="4524375"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表格 5">
            <a:extLst>
              <a:ext uri="{FF2B5EF4-FFF2-40B4-BE49-F238E27FC236}">
                <a16:creationId xmlns:a16="http://schemas.microsoft.com/office/drawing/2014/main" id="{8DE3C228-EE1E-4DFA-B0FE-246D27132E8E}"/>
              </a:ext>
            </a:extLst>
          </p:cNvPr>
          <p:cNvGraphicFramePr>
            <a:graphicFrameLocks noGrp="1"/>
          </p:cNvGraphicFramePr>
          <p:nvPr/>
        </p:nvGraphicFramePr>
        <p:xfrm>
          <a:off x="5868356" y="1157866"/>
          <a:ext cx="5480050" cy="2690820"/>
        </p:xfrm>
        <a:graphic>
          <a:graphicData uri="http://schemas.openxmlformats.org/drawingml/2006/table">
            <a:tbl>
              <a:tblPr firstRow="1" firstCol="1" bandRow="1">
                <a:tableStyleId>{5940675A-B579-460E-94D1-54222C63F5DA}</a:tableStyleId>
              </a:tblPr>
              <a:tblGrid>
                <a:gridCol w="1369695">
                  <a:extLst>
                    <a:ext uri="{9D8B030D-6E8A-4147-A177-3AD203B41FA5}">
                      <a16:colId xmlns:a16="http://schemas.microsoft.com/office/drawing/2014/main" val="2224147294"/>
                    </a:ext>
                  </a:extLst>
                </a:gridCol>
                <a:gridCol w="1369695">
                  <a:extLst>
                    <a:ext uri="{9D8B030D-6E8A-4147-A177-3AD203B41FA5}">
                      <a16:colId xmlns:a16="http://schemas.microsoft.com/office/drawing/2014/main" val="1772499991"/>
                    </a:ext>
                  </a:extLst>
                </a:gridCol>
                <a:gridCol w="1370330">
                  <a:extLst>
                    <a:ext uri="{9D8B030D-6E8A-4147-A177-3AD203B41FA5}">
                      <a16:colId xmlns:a16="http://schemas.microsoft.com/office/drawing/2014/main" val="2620848601"/>
                    </a:ext>
                  </a:extLst>
                </a:gridCol>
                <a:gridCol w="1370330">
                  <a:extLst>
                    <a:ext uri="{9D8B030D-6E8A-4147-A177-3AD203B41FA5}">
                      <a16:colId xmlns:a16="http://schemas.microsoft.com/office/drawing/2014/main" val="3855024179"/>
                    </a:ext>
                  </a:extLst>
                </a:gridCol>
              </a:tblGrid>
              <a:tr h="0">
                <a:tc>
                  <a:txBody>
                    <a:bodyPr/>
                    <a:lstStyle/>
                    <a:p>
                      <a:pPr algn="ctr">
                        <a:lnSpc>
                          <a:spcPct val="107000"/>
                        </a:lnSpc>
                        <a:spcAft>
                          <a:spcPts val="800"/>
                        </a:spcAft>
                      </a:pPr>
                      <a:r>
                        <a:rPr lang="en-US" sz="1100">
                          <a:effectLst/>
                        </a:rPr>
                        <a:t>activity</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Optimistic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Realistic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Pessimistic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4692595"/>
                  </a:ext>
                </a:extLst>
              </a:tr>
              <a:tr h="0">
                <a:tc>
                  <a:txBody>
                    <a:bodyPr/>
                    <a:lstStyle/>
                    <a:p>
                      <a:pPr algn="ctr">
                        <a:lnSpc>
                          <a:spcPct val="107000"/>
                        </a:lnSpc>
                        <a:spcAft>
                          <a:spcPts val="800"/>
                        </a:spcAft>
                      </a:pPr>
                      <a:r>
                        <a:rPr lang="en-US" sz="1100">
                          <a:effectLst/>
                        </a:rPr>
                        <a:t>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5507551"/>
                  </a:ext>
                </a:extLst>
              </a:tr>
              <a:tr h="0">
                <a:tc>
                  <a:txBody>
                    <a:bodyPr/>
                    <a:lstStyle/>
                    <a:p>
                      <a:pPr algn="ctr">
                        <a:lnSpc>
                          <a:spcPct val="107000"/>
                        </a:lnSpc>
                        <a:spcAft>
                          <a:spcPts val="800"/>
                        </a:spcAft>
                      </a:pPr>
                      <a:r>
                        <a:rPr lang="en-US" sz="1100">
                          <a:effectLst/>
                        </a:rPr>
                        <a:t>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6973988"/>
                  </a:ext>
                </a:extLst>
              </a:tr>
              <a:tr h="0">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532363"/>
                  </a:ext>
                </a:extLst>
              </a:tr>
              <a:tr h="0">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6131892"/>
                  </a:ext>
                </a:extLst>
              </a:tr>
              <a:tr h="0">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2940783"/>
                  </a:ext>
                </a:extLst>
              </a:tr>
              <a:tr h="0">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591478"/>
                  </a:ext>
                </a:extLst>
              </a:tr>
              <a:tr h="0">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043540"/>
                  </a:ext>
                </a:extLst>
              </a:tr>
              <a:tr h="0">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8704283"/>
                  </a:ext>
                </a:extLst>
              </a:tr>
              <a:tr h="0">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6746073"/>
                  </a:ext>
                </a:extLst>
              </a:tr>
              <a:tr h="0">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75394090"/>
                  </a:ext>
                </a:extLst>
              </a:tr>
              <a:tr h="0">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3373887"/>
                  </a:ext>
                </a:extLst>
              </a:tr>
              <a:tr h="0">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31466692"/>
                  </a:ext>
                </a:extLst>
              </a:tr>
              <a:tr h="0">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2425897"/>
                  </a:ext>
                </a:extLst>
              </a:tr>
              <a:tr h="0">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5</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9</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4468615"/>
                  </a:ext>
                </a:extLst>
              </a:tr>
            </a:tbl>
          </a:graphicData>
        </a:graphic>
      </p:graphicFrame>
      <p:grpSp>
        <p:nvGrpSpPr>
          <p:cNvPr id="8" name="组合 7">
            <a:extLst>
              <a:ext uri="{FF2B5EF4-FFF2-40B4-BE49-F238E27FC236}">
                <a16:creationId xmlns:a16="http://schemas.microsoft.com/office/drawing/2014/main" id="{758F9FF0-D709-417D-8EAB-80A4B4158040}"/>
              </a:ext>
            </a:extLst>
          </p:cNvPr>
          <p:cNvGrpSpPr/>
          <p:nvPr/>
        </p:nvGrpSpPr>
        <p:grpSpPr>
          <a:xfrm>
            <a:off x="2226098" y="4209425"/>
            <a:ext cx="2755247" cy="524577"/>
            <a:chOff x="2043218" y="4108841"/>
            <a:chExt cx="2755247" cy="524577"/>
          </a:xfrm>
        </p:grpSpPr>
        <p:sp>
          <p:nvSpPr>
            <p:cNvPr id="2" name="Rectangle 2">
              <a:extLst>
                <a:ext uri="{FF2B5EF4-FFF2-40B4-BE49-F238E27FC236}">
                  <a16:creationId xmlns:a16="http://schemas.microsoft.com/office/drawing/2014/main" id="{C52DC2BE-1B98-4899-A4AF-677729B0C227}"/>
                </a:ext>
              </a:extLst>
            </p:cNvPr>
            <p:cNvSpPr>
              <a:spLocks noChangeArrowheads="1"/>
            </p:cNvSpPr>
            <p:nvPr/>
          </p:nvSpPr>
          <p:spPr bwMode="auto">
            <a:xfrm>
              <a:off x="2043218" y="4154561"/>
              <a:ext cx="4459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P=</a:t>
              </a:r>
              <a:endParaRPr kumimoji="0" lang="en-US" altLang="zh-CN" sz="3600" b="0" i="0" u="none" strike="noStrike" cap="none" normalizeH="0" baseline="0" dirty="0">
                <a:ln>
                  <a:noFill/>
                </a:ln>
                <a:solidFill>
                  <a:schemeClr val="tx1"/>
                </a:solidFill>
                <a:effectLst/>
                <a:latin typeface="Arial" panose="020B0604020202020204" pitchFamily="34" charset="0"/>
              </a:endParaRPr>
            </a:p>
          </p:txBody>
        </p:sp>
        <p:graphicFrame>
          <p:nvGraphicFramePr>
            <p:cNvPr id="4" name="对象 3">
              <a:extLst>
                <a:ext uri="{FF2B5EF4-FFF2-40B4-BE49-F238E27FC236}">
                  <a16:creationId xmlns:a16="http://schemas.microsoft.com/office/drawing/2014/main" id="{D863EC8F-EBA8-49A5-B036-232BDF953E81}"/>
                </a:ext>
              </a:extLst>
            </p:cNvPr>
            <p:cNvGraphicFramePr>
              <a:graphicFrameLocks noChangeAspect="1"/>
            </p:cNvGraphicFramePr>
            <p:nvPr>
              <p:extLst>
                <p:ext uri="{D42A27DB-BD31-4B8C-83A1-F6EECF244321}">
                  <p14:modId xmlns:p14="http://schemas.microsoft.com/office/powerpoint/2010/main" val="1885753405"/>
                </p:ext>
              </p:extLst>
            </p:nvPr>
          </p:nvGraphicFramePr>
          <p:xfrm>
            <a:off x="2461742" y="4108841"/>
            <a:ext cx="1012977" cy="524577"/>
          </p:xfrm>
          <a:graphic>
            <a:graphicData uri="http://schemas.openxmlformats.org/presentationml/2006/ole">
              <mc:AlternateContent xmlns:mc="http://schemas.openxmlformats.org/markup-compatibility/2006">
                <mc:Choice xmlns:v="urn:schemas-microsoft-com:vml" Requires="v">
                  <p:oleObj spid="_x0000_s11275" name="Formula" r:id="rId5" imgW="532130" imgH="280670" progId="Equation.Ribbit">
                    <p:embed/>
                  </p:oleObj>
                </mc:Choice>
                <mc:Fallback>
                  <p:oleObj name="Formula" r:id="rId5" imgW="532130" imgH="280670" progId="Equation.Ribbit">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1742" y="4108841"/>
                          <a:ext cx="1012977" cy="524577"/>
                        </a:xfrm>
                        <a:prstGeom prst="rect">
                          <a:avLst/>
                        </a:prstGeom>
                        <a:noFill/>
                      </p:spPr>
                    </p:pic>
                  </p:oleObj>
                </mc:Fallback>
              </mc:AlternateContent>
            </a:graphicData>
          </a:graphic>
        </p:graphicFrame>
        <p:sp>
          <p:nvSpPr>
            <p:cNvPr id="7" name="Rectangle 3">
              <a:extLst>
                <a:ext uri="{FF2B5EF4-FFF2-40B4-BE49-F238E27FC236}">
                  <a16:creationId xmlns:a16="http://schemas.microsoft.com/office/drawing/2014/main" id="{299AC068-4811-4856-A7AB-78D37B6E1865}"/>
                </a:ext>
              </a:extLst>
            </p:cNvPr>
            <p:cNvSpPr>
              <a:spLocks noChangeArrowheads="1"/>
            </p:cNvSpPr>
            <p:nvPr/>
          </p:nvSpPr>
          <p:spPr bwMode="auto">
            <a:xfrm>
              <a:off x="3456431" y="4126023"/>
              <a:ext cx="13420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=99</a:t>
              </a:r>
              <a:r>
                <a:rPr lang="en-US" altLang="zh-CN" dirty="0">
                  <a:latin typeface="Calibri" panose="020F0502020204030204" pitchFamily="34" charset="0"/>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99758%</a:t>
              </a:r>
              <a:endParaRPr kumimoji="0" lang="en-US" altLang="zh-CN" sz="3200" b="0" i="0" u="none" strike="noStrike" cap="none" normalizeH="0" baseline="0" dirty="0">
                <a:ln>
                  <a:noFill/>
                </a:ln>
                <a:solidFill>
                  <a:schemeClr val="tx1"/>
                </a:solidFill>
                <a:effectLst/>
                <a:latin typeface="Arial" panose="020B0604020202020204" pitchFamily="34" charset="0"/>
              </a:endParaRPr>
            </a:p>
          </p:txBody>
        </p:sp>
      </p:grpSp>
      <p:sp>
        <p:nvSpPr>
          <p:cNvPr id="13" name="文本框 12">
            <a:extLst>
              <a:ext uri="{FF2B5EF4-FFF2-40B4-BE49-F238E27FC236}">
                <a16:creationId xmlns:a16="http://schemas.microsoft.com/office/drawing/2014/main" id="{14BA8FC5-3775-4312-B973-2654CBC1922C}"/>
              </a:ext>
            </a:extLst>
          </p:cNvPr>
          <p:cNvSpPr txBox="1"/>
          <p:nvPr/>
        </p:nvSpPr>
        <p:spPr>
          <a:xfrm>
            <a:off x="468394" y="4888232"/>
            <a:ext cx="11117054" cy="375552"/>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Here the function phi represents the cumulative distribution function (CDF) of the standard normal distribution.</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pic>
        <p:nvPicPr>
          <p:cNvPr id="12" name="图片 11" descr="手机屏幕截图&#10;&#10;描述已自动生成">
            <a:extLst>
              <a:ext uri="{FF2B5EF4-FFF2-40B4-BE49-F238E27FC236}">
                <a16:creationId xmlns:a16="http://schemas.microsoft.com/office/drawing/2014/main" id="{DC9F584E-AED3-4E00-936A-4A23A0E2AB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6058" y="5362085"/>
            <a:ext cx="3663081" cy="935941"/>
          </a:xfrm>
          <a:prstGeom prst="rect">
            <a:avLst/>
          </a:prstGeom>
        </p:spPr>
      </p:pic>
    </p:spTree>
    <p:extLst>
      <p:ext uri="{BB962C8B-B14F-4D97-AF65-F5344CB8AC3E}">
        <p14:creationId xmlns:p14="http://schemas.microsoft.com/office/powerpoint/2010/main" val="2499956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93" y="1506345"/>
            <a:ext cx="6552754" cy="5168520"/>
          </a:xfrm>
          <a:prstGeom prst="rect">
            <a:avLst/>
          </a:prstGeom>
        </p:spPr>
      </p:pic>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smtClean="0">
                <a:latin typeface="+mn-lt"/>
                <a:ea typeface="+mn-ea"/>
                <a:cs typeface="+mn-ea"/>
                <a:sym typeface="+mn-lt"/>
              </a:rPr>
              <a:t>HW3</a:t>
            </a:r>
            <a:endParaRPr lang="zh-CN" altLang="en-US" dirty="0">
              <a:latin typeface="+mn-lt"/>
              <a:ea typeface="+mn-ea"/>
              <a:cs typeface="+mn-ea"/>
              <a:sym typeface="+mn-lt"/>
            </a:endParaRPr>
          </a:p>
        </p:txBody>
      </p:sp>
      <p:sp>
        <p:nvSpPr>
          <p:cNvPr id="14" name="文本框 13">
            <a:extLst>
              <a:ext uri="{FF2B5EF4-FFF2-40B4-BE49-F238E27FC236}">
                <a16:creationId xmlns:a16="http://schemas.microsoft.com/office/drawing/2014/main" id="{73002000-D411-4221-A3FA-09CBFB73E11C}"/>
              </a:ext>
            </a:extLst>
          </p:cNvPr>
          <p:cNvSpPr txBox="1"/>
          <p:nvPr/>
        </p:nvSpPr>
        <p:spPr>
          <a:xfrm>
            <a:off x="0" y="765912"/>
            <a:ext cx="12192000" cy="671915"/>
          </a:xfrm>
          <a:prstGeom prst="rect">
            <a:avLst/>
          </a:prstGeom>
          <a:noFill/>
        </p:spPr>
        <p:txBody>
          <a:bodyPr wrap="square">
            <a:spAutoFit/>
          </a:bodyPr>
          <a:lstStyle/>
          <a:p>
            <a:pPr marL="342900" lvl="0" indent="-342900">
              <a:lnSpc>
                <a:spcPct val="107000"/>
              </a:lnSpc>
              <a:spcAft>
                <a:spcPts val="800"/>
              </a:spcAft>
              <a:buFont typeface="+mj-lt"/>
              <a:buAutoNum type="arabicPeriod"/>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Using the python programming to calculate the following project activities’ early start time, early finish time, late start time, late finish time, total slack, free slack, and determine the critical activities.</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FA545BC1-62B1-4806-8ABE-15306D5A9A7F}"/>
              </a:ext>
            </a:extLst>
          </p:cNvPr>
          <p:cNvSpPr txBox="1"/>
          <p:nvPr/>
        </p:nvSpPr>
        <p:spPr>
          <a:xfrm>
            <a:off x="7603365" y="2134898"/>
            <a:ext cx="3820298" cy="388696"/>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Initialize the ES, </a:t>
            </a:r>
            <a:r>
              <a:rPr lang="en-US" altLang="zh-CN" sz="1800" dirty="0" smtClean="0">
                <a:effectLst/>
                <a:latin typeface="Calibri" panose="020F0502020204030204" pitchFamily="34" charset="0"/>
                <a:ea typeface="等线" panose="02010600030101010101" pitchFamily="2" charset="-122"/>
                <a:cs typeface="Times New Roman" panose="02020603050405020304" pitchFamily="18" charset="0"/>
              </a:rPr>
              <a:t>EF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as 0.</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988456D7-4881-4520-8469-7C8B793435C2}"/>
              </a:ext>
            </a:extLst>
          </p:cNvPr>
          <p:cNvSpPr txBox="1"/>
          <p:nvPr/>
        </p:nvSpPr>
        <p:spPr>
          <a:xfrm>
            <a:off x="7603365" y="1398008"/>
            <a:ext cx="3820298" cy="671915"/>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Calculate the predecessors of each activity.</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3440673E-C82D-41E0-9299-3B5E73525F8D}"/>
              </a:ext>
            </a:extLst>
          </p:cNvPr>
          <p:cNvSpPr txBox="1"/>
          <p:nvPr/>
        </p:nvSpPr>
        <p:spPr>
          <a:xfrm>
            <a:off x="7603365" y="2583775"/>
            <a:ext cx="3820298" cy="1264642"/>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Calculate the ES and EF time of each activity. As the first activity always starts from 0, you can calculate from second activity.</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EA62D12B-1D77-4F1A-A09D-1B0EA9F533BB}"/>
              </a:ext>
            </a:extLst>
          </p:cNvPr>
          <p:cNvSpPr txBox="1"/>
          <p:nvPr/>
        </p:nvSpPr>
        <p:spPr>
          <a:xfrm>
            <a:off x="7603365" y="3902970"/>
            <a:ext cx="3820298" cy="1264642"/>
          </a:xfrm>
          <a:prstGeom prst="rect">
            <a:avLst/>
          </a:prstGeom>
          <a:noFill/>
        </p:spPr>
        <p:txBody>
          <a:bodyPr wrap="square">
            <a:spAutoFit/>
          </a:bodyPr>
          <a:lstStyle/>
          <a:p>
            <a:pPr algn="just">
              <a:lnSpc>
                <a:spcPct val="107000"/>
              </a:lnSpc>
              <a:spcAft>
                <a:spcPts val="800"/>
              </a:spcAft>
            </a:pPr>
            <a:r>
              <a:rPr lang="en-US" altLang="zh-CN" dirty="0">
                <a:latin typeface="Calibri" panose="020F0502020204030204" pitchFamily="34" charset="0"/>
                <a:ea typeface="等线" panose="02010600030101010101" pitchFamily="2" charset="-122"/>
                <a:cs typeface="Times New Roman" panose="02020603050405020304" pitchFamily="18" charset="0"/>
              </a:rPr>
              <a:t>L</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et the LS and LF time of the last activity equals the EF(ES). And calculate the LS and LF time of each activity in the reverse order.</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0976ED07-9356-4835-BCB8-E1C10B66C826}"/>
              </a:ext>
            </a:extLst>
          </p:cNvPr>
          <p:cNvSpPr txBox="1"/>
          <p:nvPr/>
        </p:nvSpPr>
        <p:spPr>
          <a:xfrm>
            <a:off x="7603365" y="5273563"/>
            <a:ext cx="3820298" cy="375552"/>
          </a:xfrm>
          <a:prstGeom prst="rect">
            <a:avLst/>
          </a:prstGeom>
          <a:noFill/>
        </p:spPr>
        <p:txBody>
          <a:bodyPr wrap="square">
            <a:spAutoFit/>
          </a:bodyPr>
          <a:lstStyle/>
          <a:p>
            <a:pPr algn="just">
              <a:lnSpc>
                <a:spcPct val="107000"/>
              </a:lnSpc>
              <a:spcAft>
                <a:spcPts val="800"/>
              </a:spcAft>
            </a:pPr>
            <a:r>
              <a:rPr lang="en-US" altLang="zh-CN" dirty="0">
                <a:latin typeface="Calibri" panose="020F0502020204030204" pitchFamily="34" charset="0"/>
                <a:ea typeface="等线" panose="02010600030101010101" pitchFamily="2" charset="-122"/>
                <a:cs typeface="Times New Roman" panose="02020603050405020304" pitchFamily="18" charset="0"/>
              </a:rPr>
              <a:t>Calculate the free slack and total slack</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27AD1C87-4218-4853-8C1E-2B69C3B8C6E6}"/>
              </a:ext>
            </a:extLst>
          </p:cNvPr>
          <p:cNvSpPr txBox="1"/>
          <p:nvPr/>
        </p:nvSpPr>
        <p:spPr>
          <a:xfrm>
            <a:off x="7603365" y="5824344"/>
            <a:ext cx="3820298" cy="375552"/>
          </a:xfrm>
          <a:prstGeom prst="rect">
            <a:avLst/>
          </a:prstGeom>
          <a:noFill/>
        </p:spPr>
        <p:txBody>
          <a:bodyPr wrap="square">
            <a:spAutoFit/>
          </a:bodyPr>
          <a:lstStyle/>
          <a:p>
            <a:pPr algn="just">
              <a:lnSpc>
                <a:spcPct val="107000"/>
              </a:lnSpc>
              <a:spcAft>
                <a:spcPts val="800"/>
              </a:spcAft>
            </a:pPr>
            <a:r>
              <a:rPr lang="en-US" altLang="zh-CN" dirty="0">
                <a:latin typeface="Calibri" panose="020F0502020204030204" pitchFamily="34" charset="0"/>
                <a:ea typeface="等线" panose="02010600030101010101" pitchFamily="2" charset="-122"/>
                <a:cs typeface="Times New Roman" panose="02020603050405020304" pitchFamily="18" charset="0"/>
              </a:rPr>
              <a:t>Determine the critical activities</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E3ED1917-D759-44F1-BEB5-8E668250B8BE}"/>
              </a:ext>
            </a:extLst>
          </p:cNvPr>
          <p:cNvCxnSpPr>
            <a:stCxn id="16" idx="1"/>
          </p:cNvCxnSpPr>
          <p:nvPr/>
        </p:nvCxnSpPr>
        <p:spPr>
          <a:xfrm flipH="1">
            <a:off x="4249746" y="2329246"/>
            <a:ext cx="3353619" cy="3128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直接箭头连接符 30">
            <a:extLst>
              <a:ext uri="{FF2B5EF4-FFF2-40B4-BE49-F238E27FC236}">
                <a16:creationId xmlns:a16="http://schemas.microsoft.com/office/drawing/2014/main" id="{91F6F312-C147-4CB6-A0A4-00AFD433180F}"/>
              </a:ext>
            </a:extLst>
          </p:cNvPr>
          <p:cNvCxnSpPr>
            <a:cxnSpLocks/>
          </p:cNvCxnSpPr>
          <p:nvPr/>
        </p:nvCxnSpPr>
        <p:spPr>
          <a:xfrm flipH="1" flipV="1">
            <a:off x="3061040" y="4131915"/>
            <a:ext cx="4478757" cy="2640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a:extLst>
              <a:ext uri="{FF2B5EF4-FFF2-40B4-BE49-F238E27FC236}">
                <a16:creationId xmlns:a16="http://schemas.microsoft.com/office/drawing/2014/main" id="{10D0993C-3418-4A96-99E5-05AA8E22AD62}"/>
              </a:ext>
            </a:extLst>
          </p:cNvPr>
          <p:cNvCxnSpPr>
            <a:cxnSpLocks/>
          </p:cNvCxnSpPr>
          <p:nvPr/>
        </p:nvCxnSpPr>
        <p:spPr>
          <a:xfrm flipH="1" flipV="1">
            <a:off x="4435085" y="5247529"/>
            <a:ext cx="3290862" cy="2138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FA2248F0-A4A6-494C-8C99-192F7AF92E0F}"/>
              </a:ext>
            </a:extLst>
          </p:cNvPr>
          <p:cNvCxnSpPr>
            <a:cxnSpLocks/>
            <a:stCxn id="19" idx="1"/>
          </p:cNvCxnSpPr>
          <p:nvPr/>
        </p:nvCxnSpPr>
        <p:spPr>
          <a:xfrm flipH="1">
            <a:off x="3300642" y="1733966"/>
            <a:ext cx="4302723" cy="2243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8905FCA7-C149-49CC-AADF-CFEB0986CE64}"/>
              </a:ext>
            </a:extLst>
          </p:cNvPr>
          <p:cNvCxnSpPr>
            <a:cxnSpLocks/>
          </p:cNvCxnSpPr>
          <p:nvPr/>
        </p:nvCxnSpPr>
        <p:spPr>
          <a:xfrm flipH="1" flipV="1">
            <a:off x="4151474" y="3043608"/>
            <a:ext cx="3314607" cy="3437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5028F139-86B3-4BB9-B266-C0A8AC196DD2}"/>
              </a:ext>
            </a:extLst>
          </p:cNvPr>
          <p:cNvCxnSpPr>
            <a:cxnSpLocks/>
            <a:stCxn id="24" idx="1"/>
          </p:cNvCxnSpPr>
          <p:nvPr/>
        </p:nvCxnSpPr>
        <p:spPr>
          <a:xfrm flipH="1">
            <a:off x="3098307" y="6012120"/>
            <a:ext cx="4505058"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120435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smtClean="0">
                <a:latin typeface="+mn-lt"/>
                <a:ea typeface="+mn-ea"/>
                <a:cs typeface="+mn-ea"/>
                <a:sym typeface="+mn-lt"/>
              </a:rPr>
              <a:t>HW3</a:t>
            </a:r>
            <a:endParaRPr lang="zh-CN" altLang="en-US" dirty="0">
              <a:latin typeface="+mn-lt"/>
              <a:ea typeface="+mn-ea"/>
              <a:cs typeface="+mn-ea"/>
              <a:sym typeface="+mn-lt"/>
            </a:endParaRPr>
          </a:p>
        </p:txBody>
      </p:sp>
      <p:sp>
        <p:nvSpPr>
          <p:cNvPr id="14" name="文本框 13">
            <a:extLst>
              <a:ext uri="{FF2B5EF4-FFF2-40B4-BE49-F238E27FC236}">
                <a16:creationId xmlns:a16="http://schemas.microsoft.com/office/drawing/2014/main" id="{73002000-D411-4221-A3FA-09CBFB73E11C}"/>
              </a:ext>
            </a:extLst>
          </p:cNvPr>
          <p:cNvSpPr txBox="1"/>
          <p:nvPr/>
        </p:nvSpPr>
        <p:spPr>
          <a:xfrm>
            <a:off x="0" y="765912"/>
            <a:ext cx="12192000" cy="671915"/>
          </a:xfrm>
          <a:prstGeom prst="rect">
            <a:avLst/>
          </a:prstGeom>
          <a:noFill/>
        </p:spPr>
        <p:txBody>
          <a:bodyPr wrap="square">
            <a:spAutoFit/>
          </a:bodyPr>
          <a:lstStyle/>
          <a:p>
            <a:pPr marL="342900" lvl="0" indent="-342900">
              <a:lnSpc>
                <a:spcPct val="107000"/>
              </a:lnSpc>
              <a:spcAft>
                <a:spcPts val="800"/>
              </a:spcAft>
              <a:buFont typeface="+mj-lt"/>
              <a:buAutoNum type="arabicPeriod"/>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Using the python programming to calculate the following project activities’ early start time, early finish time, late start time, late finish time, total slack, free slack, and determine the critical activities.</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pic>
        <p:nvPicPr>
          <p:cNvPr id="4" name="图片 3" descr="文本&#10;&#10;描述已自动生成">
            <a:extLst>
              <a:ext uri="{FF2B5EF4-FFF2-40B4-BE49-F238E27FC236}">
                <a16:creationId xmlns:a16="http://schemas.microsoft.com/office/drawing/2014/main" id="{4DDE4E7E-13C4-4AD6-B6AC-D447E1E6C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003" y="1437827"/>
            <a:ext cx="8040222" cy="5353797"/>
          </a:xfrm>
          <a:prstGeom prst="rect">
            <a:avLst/>
          </a:prstGeom>
        </p:spPr>
      </p:pic>
      <p:sp>
        <p:nvSpPr>
          <p:cNvPr id="20" name="文本框 19">
            <a:extLst>
              <a:ext uri="{FF2B5EF4-FFF2-40B4-BE49-F238E27FC236}">
                <a16:creationId xmlns:a16="http://schemas.microsoft.com/office/drawing/2014/main" id="{E5967B1A-BB8A-4C9A-8ECC-B8BBF15CD683}"/>
              </a:ext>
            </a:extLst>
          </p:cNvPr>
          <p:cNvSpPr txBox="1"/>
          <p:nvPr/>
        </p:nvSpPr>
        <p:spPr>
          <a:xfrm>
            <a:off x="9495037" y="1754574"/>
            <a:ext cx="1910150" cy="671915"/>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Here is the print results.</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12509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842" y="2734074"/>
            <a:ext cx="4926517" cy="4082696"/>
          </a:xfrm>
          <a:prstGeom prst="rect">
            <a:avLst/>
          </a:prstGeom>
        </p:spPr>
      </p:pic>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smtClean="0">
                <a:latin typeface="+mn-lt"/>
                <a:ea typeface="+mn-ea"/>
                <a:cs typeface="+mn-ea"/>
                <a:sym typeface="+mn-lt"/>
              </a:rPr>
              <a:t>HW3</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3002000-D411-4221-A3FA-09CBFB73E11C}"/>
                  </a:ext>
                </a:extLst>
              </p:cNvPr>
              <p:cNvSpPr txBox="1"/>
              <p:nvPr/>
            </p:nvSpPr>
            <p:spPr>
              <a:xfrm>
                <a:off x="0" y="765912"/>
                <a:ext cx="12192000" cy="2013052"/>
              </a:xfrm>
              <a:prstGeom prst="rect">
                <a:avLst/>
              </a:prstGeom>
              <a:noFill/>
            </p:spPr>
            <p:txBody>
              <a:bodyPr wrap="square">
                <a:spAutoFit/>
              </a:bodyPr>
              <a:lstStyle/>
              <a:p>
                <a:pPr marL="342900" lvl="0" indent="-342900">
                  <a:lnSpc>
                    <a:spcPct val="107000"/>
                  </a:lnSpc>
                  <a:spcAft>
                    <a:spcPts val="800"/>
                  </a:spcAft>
                  <a:buFont typeface="+mj-lt"/>
                  <a:buAutoNum type="arabicPeriod" startAt="2"/>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Using the python programming to simulation the project (the above) duration. </a:t>
                </a:r>
              </a:p>
              <a:p>
                <a:pPr marL="285750" lvl="0" indent="-285750">
                  <a:lnSpc>
                    <a:spcPct val="107000"/>
                  </a:lnSpc>
                  <a:spcAft>
                    <a:spcPts val="800"/>
                  </a:spcAft>
                  <a:buFont typeface="Arial" panose="020B0604020202020204" pitchFamily="34" charset="0"/>
                  <a:buChar char="•"/>
                </a:pP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Simu_number</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=10000</a:t>
                </a:r>
              </a:p>
              <a:p>
                <a:pPr marL="285750" lvl="0" indent="-285750">
                  <a:lnSpc>
                    <a:spcPct val="107000"/>
                  </a:lnSpc>
                  <a:spcAft>
                    <a:spcPts val="800"/>
                  </a:spcAft>
                  <a:buFont typeface="Arial" panose="020B0604020202020204" pitchFamily="34" charset="0"/>
                  <a:buChar char="•"/>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Activity duration follows beta(a, b, 3-</a:t>
                </a:r>
                <a14:m>
                  <m:oMath xmlns:m="http://schemas.openxmlformats.org/officeDocument/2006/math">
                    <m:rad>
                      <m:radPr>
                        <m:degHide m:val="on"/>
                        <m:ctrlP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ctrlPr>
                      </m:radPr>
                      <m:deg/>
                      <m:e>
                        <m:r>
                          <a:rPr lang="en-US" altLang="zh-CN" sz="1800" b="0" i="1" smtClean="0">
                            <a:effectLst/>
                            <a:latin typeface="Cambria Math" panose="02040503050406030204" pitchFamily="18" charset="0"/>
                            <a:ea typeface="等线" panose="02010600030101010101" pitchFamily="2" charset="-122"/>
                            <a:cs typeface="Times New Roman" panose="02020603050405020304" pitchFamily="18" charset="0"/>
                          </a:rPr>
                          <m:t>2</m:t>
                        </m:r>
                      </m:e>
                    </m:rad>
                  </m:oMath>
                </a14:m>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 3+ </a:t>
                </a:r>
                <a14:m>
                  <m:oMath xmlns:m="http://schemas.openxmlformats.org/officeDocument/2006/math">
                    <m:rad>
                      <m:radPr>
                        <m:degHide m:val="on"/>
                        <m:ctrlPr>
                          <a:rPr lang="en-US" altLang="zh-CN" i="1">
                            <a:latin typeface="Cambria Math" panose="02040503050406030204" pitchFamily="18" charset="0"/>
                            <a:ea typeface="等线" panose="02010600030101010101" pitchFamily="2" charset="-122"/>
                            <a:cs typeface="Times New Roman" panose="02020603050405020304" pitchFamily="18" charset="0"/>
                          </a:rPr>
                        </m:ctrlPr>
                      </m:radPr>
                      <m:deg/>
                      <m:e>
                        <m:r>
                          <a:rPr lang="en-US" altLang="zh-CN" i="1">
                            <a:latin typeface="Cambria Math" panose="02040503050406030204" pitchFamily="18" charset="0"/>
                            <a:ea typeface="等线" panose="02010600030101010101" pitchFamily="2" charset="-122"/>
                            <a:cs typeface="Times New Roman" panose="02020603050405020304" pitchFamily="18" charset="0"/>
                          </a:rPr>
                          <m:t>2</m:t>
                        </m:r>
                      </m:e>
                    </m:rad>
                  </m:oMath>
                </a14:m>
                <a:r>
                  <a:rPr lang="en-US" altLang="zh-CN" dirty="0">
                    <a:latin typeface="Calibri" panose="020F0502020204030204" pitchFamily="34" charset="0"/>
                    <a:ea typeface="等线"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a=0.8*</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activity_duration</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b=1.4*</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activity_duration</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a:t>
                </a:r>
              </a:p>
              <a:p>
                <a:pPr marL="285750" lvl="0" indent="-285750">
                  <a:lnSpc>
                    <a:spcPct val="107000"/>
                  </a:lnSpc>
                  <a:spcAft>
                    <a:spcPts val="800"/>
                  </a:spcAft>
                  <a:buFont typeface="Arial" panose="020B0604020202020204" pitchFamily="34" charset="0"/>
                  <a:buChar char="•"/>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Give the histogram of the project duration</a:t>
                </a:r>
                <a:r>
                  <a:rPr lang="en-US" altLang="zh-CN" sz="1800" dirty="0" smtClean="0">
                    <a:effectLst/>
                    <a:latin typeface="Calibri" panose="020F0502020204030204" pitchFamily="34" charset="0"/>
                    <a:ea typeface="等线" panose="02010600030101010101" pitchFamily="2" charset="-122"/>
                    <a:cs typeface="Times New Roman" panose="02020603050405020304" pitchFamily="18" charset="0"/>
                  </a:rPr>
                  <a:t>.</a:t>
                </a:r>
              </a:p>
              <a:p>
                <a:pPr marL="285750" lvl="0" indent="-285750">
                  <a:lnSpc>
                    <a:spcPct val="107000"/>
                  </a:lnSpc>
                  <a:spcAft>
                    <a:spcPts val="800"/>
                  </a:spcAft>
                  <a:buFont typeface="Arial" panose="020B0604020202020204" pitchFamily="34" charset="0"/>
                  <a:buChar char="•"/>
                </a:pPr>
                <a:r>
                  <a:rPr lang="en-US" altLang="zh-CN" sz="1800" dirty="0" smtClean="0">
                    <a:effectLst/>
                    <a:latin typeface="Calibri" panose="020F0502020204030204" pitchFamily="34" charset="0"/>
                    <a:ea typeface="等线" panose="02010600030101010101" pitchFamily="2" charset="-122"/>
                    <a:cs typeface="Times New Roman" panose="02020603050405020304" pitchFamily="18" charset="0"/>
                  </a:rPr>
                  <a:t>Calculate the probability that the project can be finished before 54 days.</a:t>
                </a:r>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73002000-D411-4221-A3FA-09CBFB73E11C}"/>
                  </a:ext>
                </a:extLst>
              </p:cNvPr>
              <p:cNvSpPr txBox="1">
                <a:spLocks noRot="1" noChangeAspect="1" noMove="1" noResize="1" noEditPoints="1" noAdjustHandles="1" noChangeArrowheads="1" noChangeShapeType="1" noTextEdit="1"/>
              </p:cNvSpPr>
              <p:nvPr/>
            </p:nvSpPr>
            <p:spPr>
              <a:xfrm>
                <a:off x="0" y="765912"/>
                <a:ext cx="12192000" cy="2013052"/>
              </a:xfrm>
              <a:prstGeom prst="rect">
                <a:avLst/>
              </a:prstGeom>
              <a:blipFill>
                <a:blip r:embed="rId3"/>
                <a:stretch>
                  <a:fillRect l="-400" t="-1515" b="-3333"/>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18B52AAC-3B29-4ABC-B058-FC0A97899905}"/>
              </a:ext>
            </a:extLst>
          </p:cNvPr>
          <p:cNvSpPr txBox="1"/>
          <p:nvPr/>
        </p:nvSpPr>
        <p:spPr>
          <a:xfrm>
            <a:off x="7533971" y="3057601"/>
            <a:ext cx="3120088" cy="671915"/>
          </a:xfrm>
          <a:prstGeom prst="rect">
            <a:avLst/>
          </a:prstGeom>
          <a:noFill/>
        </p:spPr>
        <p:txBody>
          <a:bodyPr wrap="square">
            <a:spAutoFit/>
          </a:bodyPr>
          <a:lstStyle/>
          <a:p>
            <a:pPr algn="just">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Calculate the predecessors of each activity.</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1C0C9237-8A60-4097-8851-C288FCA443E2}"/>
              </a:ext>
            </a:extLst>
          </p:cNvPr>
          <p:cNvCxnSpPr>
            <a:cxnSpLocks/>
          </p:cNvCxnSpPr>
          <p:nvPr/>
        </p:nvCxnSpPr>
        <p:spPr>
          <a:xfrm flipH="1" flipV="1">
            <a:off x="3589142" y="3200365"/>
            <a:ext cx="3897202" cy="25043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文本框 15">
            <a:extLst>
              <a:ext uri="{FF2B5EF4-FFF2-40B4-BE49-F238E27FC236}">
                <a16:creationId xmlns:a16="http://schemas.microsoft.com/office/drawing/2014/main" id="{6414A336-1335-4E92-9A7D-1DAC5B801593}"/>
              </a:ext>
            </a:extLst>
          </p:cNvPr>
          <p:cNvSpPr txBox="1"/>
          <p:nvPr/>
        </p:nvSpPr>
        <p:spPr>
          <a:xfrm>
            <a:off x="7581598" y="3726970"/>
            <a:ext cx="3120088" cy="646331"/>
          </a:xfrm>
          <a:prstGeom prst="rect">
            <a:avLst/>
          </a:prstGeom>
          <a:noFill/>
        </p:spPr>
        <p:txBody>
          <a:bodyPr wrap="square">
            <a:spAutoFit/>
          </a:bodyPr>
          <a:lstStyle/>
          <a:p>
            <a:pPr algn="just">
              <a:spcAft>
                <a:spcPts val="800"/>
              </a:spcAft>
            </a:pPr>
            <a:r>
              <a:rPr lang="en-US" altLang="zh-CN" sz="1800" dirty="0" smtClean="0">
                <a:effectLst/>
                <a:latin typeface="Calibri" panose="020F0502020204030204" pitchFamily="34" charset="0"/>
                <a:ea typeface="等线" panose="02010600030101010101" pitchFamily="2" charset="-122"/>
                <a:cs typeface="Times New Roman" panose="02020603050405020304" pitchFamily="18" charset="0"/>
              </a:rPr>
              <a:t>Simulate the activity duration using beta distribution.</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7E3DB628-25FE-4D93-97AB-F06577FBABAE}"/>
              </a:ext>
            </a:extLst>
          </p:cNvPr>
          <p:cNvCxnSpPr>
            <a:cxnSpLocks/>
            <a:stCxn id="16" idx="1"/>
          </p:cNvCxnSpPr>
          <p:nvPr/>
        </p:nvCxnSpPr>
        <p:spPr>
          <a:xfrm flipH="1">
            <a:off x="6278554" y="4050136"/>
            <a:ext cx="1303044" cy="573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文本框 18">
            <a:extLst>
              <a:ext uri="{FF2B5EF4-FFF2-40B4-BE49-F238E27FC236}">
                <a16:creationId xmlns:a16="http://schemas.microsoft.com/office/drawing/2014/main" id="{49406333-1C06-4758-893A-D6BB317F9BCD}"/>
              </a:ext>
            </a:extLst>
          </p:cNvPr>
          <p:cNvSpPr txBox="1"/>
          <p:nvPr/>
        </p:nvSpPr>
        <p:spPr>
          <a:xfrm>
            <a:off x="7581598" y="5369874"/>
            <a:ext cx="3120088" cy="923330"/>
          </a:xfrm>
          <a:prstGeom prst="rect">
            <a:avLst/>
          </a:prstGeom>
          <a:noFill/>
        </p:spPr>
        <p:txBody>
          <a:bodyPr wrap="square">
            <a:spAutoFit/>
          </a:bodyPr>
          <a:lstStyle/>
          <a:p>
            <a:pPr algn="just">
              <a:spcAft>
                <a:spcPts val="800"/>
              </a:spcAft>
            </a:pPr>
            <a:r>
              <a:rPr lang="en-US" altLang="zh-CN" sz="1800" dirty="0" smtClean="0">
                <a:effectLst/>
                <a:latin typeface="Calibri" panose="020F0502020204030204" pitchFamily="34" charset="0"/>
                <a:ea typeface="等线" panose="02010600030101010101" pitchFamily="2" charset="-122"/>
                <a:cs typeface="Times New Roman" panose="02020603050405020304" pitchFamily="18" charset="0"/>
              </a:rPr>
              <a:t>Calculat</a:t>
            </a:r>
            <a:r>
              <a:rPr lang="en-US" altLang="zh-CN" dirty="0" smtClean="0">
                <a:latin typeface="Calibri" panose="020F0502020204030204" pitchFamily="34" charset="0"/>
                <a:ea typeface="等线" panose="02010600030101010101" pitchFamily="2" charset="-122"/>
                <a:cs typeface="Times New Roman" panose="02020603050405020304" pitchFamily="18" charset="0"/>
              </a:rPr>
              <a:t>e the</a:t>
            </a:r>
            <a:r>
              <a:rPr lang="en-US" altLang="zh-CN" dirty="0">
                <a:latin typeface="Calibri" panose="020F0502020204030204" pitchFamily="34" charset="0"/>
                <a:ea typeface="等线" panose="02010600030101010101" pitchFamily="2" charset="-122"/>
                <a:cs typeface="Times New Roman" panose="02020603050405020304" pitchFamily="18" charset="0"/>
              </a:rPr>
              <a:t> ES, EF , LS, </a:t>
            </a:r>
            <a:r>
              <a:rPr lang="en-US" altLang="zh-CN" dirty="0" smtClean="0">
                <a:latin typeface="Calibri" panose="020F0502020204030204" pitchFamily="34" charset="0"/>
                <a:ea typeface="等线" panose="02010600030101010101" pitchFamily="2" charset="-122"/>
                <a:cs typeface="Times New Roman" panose="02020603050405020304" pitchFamily="18" charset="0"/>
              </a:rPr>
              <a:t>LF, and return the project duration of every simulation. </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cxnSp>
        <p:nvCxnSpPr>
          <p:cNvPr id="21" name="直接箭头连接符 20">
            <a:extLst>
              <a:ext uri="{FF2B5EF4-FFF2-40B4-BE49-F238E27FC236}">
                <a16:creationId xmlns:a16="http://schemas.microsoft.com/office/drawing/2014/main" id="{22EBDFD6-06A2-4DE6-B7C0-20BBB3E1E195}"/>
              </a:ext>
            </a:extLst>
          </p:cNvPr>
          <p:cNvCxnSpPr>
            <a:cxnSpLocks/>
          </p:cNvCxnSpPr>
          <p:nvPr/>
        </p:nvCxnSpPr>
        <p:spPr>
          <a:xfrm flipH="1" flipV="1">
            <a:off x="5471731" y="4721968"/>
            <a:ext cx="2109867" cy="1243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文本框 17">
            <a:extLst>
              <a:ext uri="{FF2B5EF4-FFF2-40B4-BE49-F238E27FC236}">
                <a16:creationId xmlns:a16="http://schemas.microsoft.com/office/drawing/2014/main" id="{FA545BC1-62B1-4806-8ABE-15306D5A9A7F}"/>
              </a:ext>
            </a:extLst>
          </p:cNvPr>
          <p:cNvSpPr txBox="1"/>
          <p:nvPr/>
        </p:nvSpPr>
        <p:spPr>
          <a:xfrm>
            <a:off x="7533971" y="4611992"/>
            <a:ext cx="3820298" cy="388696"/>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Initialize the ES, </a:t>
            </a:r>
            <a:r>
              <a:rPr lang="en-US" altLang="zh-CN" sz="1800" dirty="0" smtClean="0">
                <a:effectLst/>
                <a:latin typeface="Calibri" panose="020F0502020204030204" pitchFamily="34" charset="0"/>
                <a:ea typeface="等线" panose="02010600030101010101" pitchFamily="2" charset="-122"/>
                <a:cs typeface="Times New Roman" panose="02020603050405020304" pitchFamily="18" charset="0"/>
              </a:rPr>
              <a:t>EF , LS, LF as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0.</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22EBDFD6-06A2-4DE6-B7C0-20BBB3E1E195}"/>
              </a:ext>
            </a:extLst>
          </p:cNvPr>
          <p:cNvCxnSpPr>
            <a:cxnSpLocks/>
          </p:cNvCxnSpPr>
          <p:nvPr/>
        </p:nvCxnSpPr>
        <p:spPr>
          <a:xfrm flipH="1" flipV="1">
            <a:off x="5537743" y="5816155"/>
            <a:ext cx="2109867" cy="1243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82608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smtClean="0">
                <a:latin typeface="+mn-lt"/>
                <a:ea typeface="+mn-ea"/>
                <a:cs typeface="+mn-ea"/>
                <a:sym typeface="+mn-lt"/>
              </a:rPr>
              <a:t>HW3</a:t>
            </a:r>
            <a:endParaRPr lang="zh-CN" altLang="en-US" dirty="0">
              <a:latin typeface="+mn-lt"/>
              <a:ea typeface="+mn-ea"/>
              <a:cs typeface="+mn-ea"/>
              <a:sym typeface="+mn-lt"/>
            </a:endParaRPr>
          </a:p>
        </p:txBody>
      </p:sp>
      <p:sp>
        <p:nvSpPr>
          <p:cNvPr id="14" name="文本框 13">
            <a:extLst>
              <a:ext uri="{FF2B5EF4-FFF2-40B4-BE49-F238E27FC236}">
                <a16:creationId xmlns:a16="http://schemas.microsoft.com/office/drawing/2014/main" id="{73002000-D411-4221-A3FA-09CBFB73E11C}"/>
              </a:ext>
            </a:extLst>
          </p:cNvPr>
          <p:cNvSpPr txBox="1"/>
          <p:nvPr/>
        </p:nvSpPr>
        <p:spPr>
          <a:xfrm>
            <a:off x="0" y="2638812"/>
            <a:ext cx="12192000" cy="375552"/>
          </a:xfrm>
          <a:prstGeom prst="rect">
            <a:avLst/>
          </a:prstGeom>
          <a:noFill/>
        </p:spPr>
        <p:txBody>
          <a:bodyPr wrap="square">
            <a:spAutoFit/>
          </a:bodyPr>
          <a:lstStyle/>
          <a:p>
            <a:pPr marL="285750" lvl="0" indent="-285750">
              <a:lnSpc>
                <a:spcPct val="107000"/>
              </a:lnSpc>
              <a:spcAft>
                <a:spcPts val="800"/>
              </a:spcAft>
              <a:buFont typeface="Arial" panose="020B0604020202020204" pitchFamily="34" charset="0"/>
              <a:buChar char="•"/>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How to get the probability?</a:t>
            </a:r>
          </a:p>
        </p:txBody>
      </p:sp>
      <p:pic>
        <p:nvPicPr>
          <p:cNvPr id="6" name="图片 5">
            <a:extLst>
              <a:ext uri="{FF2B5EF4-FFF2-40B4-BE49-F238E27FC236}">
                <a16:creationId xmlns:a16="http://schemas.microsoft.com/office/drawing/2014/main" id="{849FF13D-ECBE-46C3-8960-DBA319632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064" y="1467702"/>
            <a:ext cx="3572374" cy="371527"/>
          </a:xfrm>
          <a:prstGeom prst="rect">
            <a:avLst/>
          </a:prstGeom>
        </p:spPr>
      </p:pic>
      <p:pic>
        <p:nvPicPr>
          <p:cNvPr id="8" name="图片 7">
            <a:extLst>
              <a:ext uri="{FF2B5EF4-FFF2-40B4-BE49-F238E27FC236}">
                <a16:creationId xmlns:a16="http://schemas.microsoft.com/office/drawing/2014/main" id="{9DC946C1-DECA-41DC-A189-67C8DFF88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064" y="2098376"/>
            <a:ext cx="4277322" cy="333422"/>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324D87-5972-4AA2-BE65-B60A9F459696}"/>
                  </a:ext>
                </a:extLst>
              </p:cNvPr>
              <p:cNvSpPr txBox="1"/>
              <p:nvPr/>
            </p:nvSpPr>
            <p:spPr>
              <a:xfrm>
                <a:off x="4759911" y="1443864"/>
                <a:ext cx="4020104" cy="395365"/>
              </a:xfrm>
              <a:prstGeom prst="rect">
                <a:avLst/>
              </a:prstGeom>
              <a:noFill/>
            </p:spPr>
            <p:txBody>
              <a:bodyPr wrap="square">
                <a:spAutoFit/>
              </a:bodyPr>
              <a:lstStyle/>
              <a:p>
                <a:pPr lvl="0">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A sample from beta(0, 1, 3-</a:t>
                </a:r>
                <a14:m>
                  <m:oMath xmlns:m="http://schemas.openxmlformats.org/officeDocument/2006/math">
                    <m:rad>
                      <m:radPr>
                        <m:degHide m:val="on"/>
                        <m:ctrlP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ctrlPr>
                      </m:radPr>
                      <m:deg/>
                      <m:e>
                        <m:r>
                          <a:rPr lang="en-US" altLang="zh-CN" sz="1800" b="0" i="1" smtClean="0">
                            <a:effectLst/>
                            <a:latin typeface="Cambria Math" panose="02040503050406030204" pitchFamily="18" charset="0"/>
                            <a:ea typeface="等线" panose="02010600030101010101" pitchFamily="2" charset="-122"/>
                            <a:cs typeface="Times New Roman" panose="02020603050405020304" pitchFamily="18" charset="0"/>
                          </a:rPr>
                          <m:t>2</m:t>
                        </m:r>
                      </m:e>
                    </m:rad>
                  </m:oMath>
                </a14:m>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 3+ </a:t>
                </a:r>
                <a14:m>
                  <m:oMath xmlns:m="http://schemas.openxmlformats.org/officeDocument/2006/math">
                    <m:rad>
                      <m:radPr>
                        <m:degHide m:val="on"/>
                        <m:ctrlPr>
                          <a:rPr lang="en-US" altLang="zh-CN" i="1">
                            <a:latin typeface="Cambria Math" panose="02040503050406030204" pitchFamily="18" charset="0"/>
                            <a:ea typeface="等线" panose="02010600030101010101" pitchFamily="2" charset="-122"/>
                            <a:cs typeface="Times New Roman" panose="02020603050405020304" pitchFamily="18" charset="0"/>
                          </a:rPr>
                        </m:ctrlPr>
                      </m:radPr>
                      <m:deg/>
                      <m:e>
                        <m:r>
                          <a:rPr lang="en-US" altLang="zh-CN" i="1">
                            <a:latin typeface="Cambria Math" panose="02040503050406030204" pitchFamily="18" charset="0"/>
                            <a:ea typeface="等线" panose="02010600030101010101" pitchFamily="2" charset="-122"/>
                            <a:cs typeface="Times New Roman" panose="02020603050405020304" pitchFamily="18" charset="0"/>
                          </a:rPr>
                          <m:t>2</m:t>
                        </m:r>
                      </m:e>
                    </m:rad>
                  </m:oMath>
                </a14:m>
                <a:r>
                  <a:rPr lang="en-US" altLang="zh-CN" dirty="0">
                    <a:latin typeface="Calibri" panose="020F0502020204030204" pitchFamily="34" charset="0"/>
                    <a:ea typeface="等线"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a:t>
                </a:r>
              </a:p>
            </p:txBody>
          </p:sp>
        </mc:Choice>
        <mc:Fallback xmlns="">
          <p:sp>
            <p:nvSpPr>
              <p:cNvPr id="20" name="文本框 19">
                <a:extLst>
                  <a:ext uri="{FF2B5EF4-FFF2-40B4-BE49-F238E27FC236}">
                    <a16:creationId xmlns:a16="http://schemas.microsoft.com/office/drawing/2014/main" id="{BE324D87-5972-4AA2-BE65-B60A9F459696}"/>
                  </a:ext>
                </a:extLst>
              </p:cNvPr>
              <p:cNvSpPr txBox="1">
                <a:spLocks noRot="1" noChangeAspect="1" noMove="1" noResize="1" noEditPoints="1" noAdjustHandles="1" noChangeArrowheads="1" noChangeShapeType="1" noTextEdit="1"/>
              </p:cNvSpPr>
              <p:nvPr/>
            </p:nvSpPr>
            <p:spPr>
              <a:xfrm>
                <a:off x="4759911" y="1443864"/>
                <a:ext cx="4020104" cy="395365"/>
              </a:xfrm>
              <a:prstGeom prst="rect">
                <a:avLst/>
              </a:prstGeom>
              <a:blipFill>
                <a:blip r:embed="rId4"/>
                <a:stretch>
                  <a:fillRect l="-1366" t="-1538" b="-2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41DB7DB-5A6D-4F67-A07C-0F29C1B11DFD}"/>
                  </a:ext>
                </a:extLst>
              </p:cNvPr>
              <p:cNvSpPr txBox="1"/>
              <p:nvPr/>
            </p:nvSpPr>
            <p:spPr>
              <a:xfrm>
                <a:off x="5560381" y="2036774"/>
                <a:ext cx="4020104" cy="395365"/>
              </a:xfrm>
              <a:prstGeom prst="rect">
                <a:avLst/>
              </a:prstGeom>
              <a:noFill/>
            </p:spPr>
            <p:txBody>
              <a:bodyPr wrap="square">
                <a:spAutoFit/>
              </a:bodyPr>
              <a:lstStyle/>
              <a:p>
                <a:pPr lvl="0">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A sample from beta(a, b, 3-</a:t>
                </a:r>
                <a14:m>
                  <m:oMath xmlns:m="http://schemas.openxmlformats.org/officeDocument/2006/math">
                    <m:rad>
                      <m:radPr>
                        <m:degHide m:val="on"/>
                        <m:ctrlP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ctrlPr>
                      </m:radPr>
                      <m:deg/>
                      <m:e>
                        <m:r>
                          <a:rPr lang="en-US" altLang="zh-CN" sz="1800" b="0" i="1" smtClean="0">
                            <a:effectLst/>
                            <a:latin typeface="Cambria Math" panose="02040503050406030204" pitchFamily="18" charset="0"/>
                            <a:ea typeface="等线" panose="02010600030101010101" pitchFamily="2" charset="-122"/>
                            <a:cs typeface="Times New Roman" panose="02020603050405020304" pitchFamily="18" charset="0"/>
                          </a:rPr>
                          <m:t>2</m:t>
                        </m:r>
                      </m:e>
                    </m:rad>
                  </m:oMath>
                </a14:m>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 3+ </a:t>
                </a:r>
                <a14:m>
                  <m:oMath xmlns:m="http://schemas.openxmlformats.org/officeDocument/2006/math">
                    <m:rad>
                      <m:radPr>
                        <m:degHide m:val="on"/>
                        <m:ctrlPr>
                          <a:rPr lang="en-US" altLang="zh-CN" i="1">
                            <a:latin typeface="Cambria Math" panose="02040503050406030204" pitchFamily="18" charset="0"/>
                            <a:ea typeface="等线" panose="02010600030101010101" pitchFamily="2" charset="-122"/>
                            <a:cs typeface="Times New Roman" panose="02020603050405020304" pitchFamily="18" charset="0"/>
                          </a:rPr>
                        </m:ctrlPr>
                      </m:radPr>
                      <m:deg/>
                      <m:e>
                        <m:r>
                          <a:rPr lang="en-US" altLang="zh-CN" i="1">
                            <a:latin typeface="Cambria Math" panose="02040503050406030204" pitchFamily="18" charset="0"/>
                            <a:ea typeface="等线" panose="02010600030101010101" pitchFamily="2" charset="-122"/>
                            <a:cs typeface="Times New Roman" panose="02020603050405020304" pitchFamily="18" charset="0"/>
                          </a:rPr>
                          <m:t>2</m:t>
                        </m:r>
                      </m:e>
                    </m:rad>
                  </m:oMath>
                </a14:m>
                <a:r>
                  <a:rPr lang="en-US" altLang="zh-CN" dirty="0">
                    <a:latin typeface="Calibri" panose="020F0502020204030204" pitchFamily="34" charset="0"/>
                    <a:ea typeface="等线"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a:t>
                </a:r>
              </a:p>
            </p:txBody>
          </p:sp>
        </mc:Choice>
        <mc:Fallback xmlns="">
          <p:sp>
            <p:nvSpPr>
              <p:cNvPr id="22" name="文本框 21">
                <a:extLst>
                  <a:ext uri="{FF2B5EF4-FFF2-40B4-BE49-F238E27FC236}">
                    <a16:creationId xmlns:a16="http://schemas.microsoft.com/office/drawing/2014/main" id="{941DB7DB-5A6D-4F67-A07C-0F29C1B11DFD}"/>
                  </a:ext>
                </a:extLst>
              </p:cNvPr>
              <p:cNvSpPr txBox="1">
                <a:spLocks noRot="1" noChangeAspect="1" noMove="1" noResize="1" noEditPoints="1" noAdjustHandles="1" noChangeArrowheads="1" noChangeShapeType="1" noTextEdit="1"/>
              </p:cNvSpPr>
              <p:nvPr/>
            </p:nvSpPr>
            <p:spPr>
              <a:xfrm>
                <a:off x="5560381" y="2036774"/>
                <a:ext cx="4020104" cy="395365"/>
              </a:xfrm>
              <a:prstGeom prst="rect">
                <a:avLst/>
              </a:prstGeom>
              <a:blipFill>
                <a:blip r:embed="rId5"/>
                <a:stretch>
                  <a:fillRect l="-1212" b="-24615"/>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DBD89350-C631-46FC-9901-22CD4820EDF0}"/>
              </a:ext>
            </a:extLst>
          </p:cNvPr>
          <p:cNvSpPr txBox="1"/>
          <p:nvPr/>
        </p:nvSpPr>
        <p:spPr>
          <a:xfrm>
            <a:off x="152400" y="918312"/>
            <a:ext cx="12192000" cy="375552"/>
          </a:xfrm>
          <a:prstGeom prst="rect">
            <a:avLst/>
          </a:prstGeom>
          <a:noFill/>
        </p:spPr>
        <p:txBody>
          <a:bodyPr wrap="square">
            <a:spAutoFit/>
          </a:bodyPr>
          <a:lstStyle/>
          <a:p>
            <a:pPr marL="285750" lvl="0" indent="-285750">
              <a:lnSpc>
                <a:spcPct val="107000"/>
              </a:lnSpc>
              <a:spcAft>
                <a:spcPts val="800"/>
              </a:spcAft>
              <a:buFont typeface="Arial" panose="020B0604020202020204" pitchFamily="34" charset="0"/>
              <a:buChar char="•"/>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How to get the required beta distribution data?</a:t>
            </a:r>
          </a:p>
        </p:txBody>
      </p:sp>
      <p:sp>
        <p:nvSpPr>
          <p:cNvPr id="24" name="文本框 23">
            <a:extLst>
              <a:ext uri="{FF2B5EF4-FFF2-40B4-BE49-F238E27FC236}">
                <a16:creationId xmlns:a16="http://schemas.microsoft.com/office/drawing/2014/main" id="{23C721E9-6A7B-48D1-B3DC-609A79B00C39}"/>
              </a:ext>
            </a:extLst>
          </p:cNvPr>
          <p:cNvSpPr txBox="1"/>
          <p:nvPr/>
        </p:nvSpPr>
        <p:spPr>
          <a:xfrm>
            <a:off x="0" y="3048501"/>
            <a:ext cx="12192000" cy="685059"/>
          </a:xfrm>
          <a:prstGeom prst="rect">
            <a:avLst/>
          </a:prstGeom>
          <a:noFill/>
        </p:spPr>
        <p:txBody>
          <a:bodyPr wrap="square">
            <a:spAutoFit/>
          </a:bodyPr>
          <a:lstStyle/>
          <a:p>
            <a:pPr lvl="0"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You have 10,000 sampled project duration, in which 7,000 have a project duration less than </a:t>
            </a:r>
            <a:r>
              <a:rPr lang="en-US" altLang="zh-CN" sz="1800" dirty="0" smtClean="0">
                <a:effectLst/>
                <a:latin typeface="Calibri" panose="020F0502020204030204" pitchFamily="34" charset="0"/>
                <a:ea typeface="等线" panose="02010600030101010101" pitchFamily="2" charset="-122"/>
                <a:cs typeface="Times New Roman" panose="02020603050405020304" pitchFamily="18" charset="0"/>
              </a:rPr>
              <a:t>54days</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so the probability is 7000/10000=0.7.  Of course, this is a simulation result, not analysis result.</a:t>
            </a:r>
          </a:p>
        </p:txBody>
      </p:sp>
      <p:sp>
        <p:nvSpPr>
          <p:cNvPr id="25" name="文本框 24">
            <a:extLst>
              <a:ext uri="{FF2B5EF4-FFF2-40B4-BE49-F238E27FC236}">
                <a16:creationId xmlns:a16="http://schemas.microsoft.com/office/drawing/2014/main" id="{F272DC12-9735-4E2B-BB76-B7E1A7F8E07B}"/>
              </a:ext>
            </a:extLst>
          </p:cNvPr>
          <p:cNvSpPr txBox="1"/>
          <p:nvPr/>
        </p:nvSpPr>
        <p:spPr>
          <a:xfrm>
            <a:off x="5779363" y="4933375"/>
            <a:ext cx="4731798" cy="369332"/>
          </a:xfrm>
          <a:prstGeom prst="rect">
            <a:avLst/>
          </a:prstGeom>
          <a:noFill/>
        </p:spPr>
        <p:txBody>
          <a:bodyPr wrap="square" rtlCol="0">
            <a:spAutoFit/>
          </a:bodyPr>
          <a:lstStyle/>
          <a:p>
            <a:r>
              <a:rPr lang="en-US" altLang="zh-CN" dirty="0" smtClean="0"/>
              <a:t>Probability=0.934         </a:t>
            </a:r>
            <a:r>
              <a:rPr lang="en-US" altLang="zh-CN" dirty="0"/>
              <a:t>(in my simulation)</a:t>
            </a:r>
            <a:endParaRPr lang="zh-CN" altLang="en-US" dirty="0"/>
          </a:p>
        </p:txBody>
      </p:sp>
      <p:sp>
        <p:nvSpPr>
          <p:cNvPr id="26" name="文本框 25">
            <a:extLst>
              <a:ext uri="{FF2B5EF4-FFF2-40B4-BE49-F238E27FC236}">
                <a16:creationId xmlns:a16="http://schemas.microsoft.com/office/drawing/2014/main" id="{43F4E76F-1BF4-45B7-AFFC-20A5AE1803C3}"/>
              </a:ext>
            </a:extLst>
          </p:cNvPr>
          <p:cNvSpPr txBox="1"/>
          <p:nvPr/>
        </p:nvSpPr>
        <p:spPr>
          <a:xfrm>
            <a:off x="5587718" y="5462634"/>
            <a:ext cx="5344357" cy="523220"/>
          </a:xfrm>
          <a:prstGeom prst="rect">
            <a:avLst/>
          </a:prstGeom>
          <a:noFill/>
        </p:spPr>
        <p:txBody>
          <a:bodyPr wrap="square" rtlCol="0">
            <a:spAutoFit/>
          </a:bodyPr>
          <a:lstStyle/>
          <a:p>
            <a:pPr algn="just"/>
            <a:r>
              <a:rPr lang="en-US" altLang="zh-CN" sz="1400" dirty="0">
                <a:solidFill>
                  <a:srgbClr val="FF0000"/>
                </a:solidFill>
              </a:rPr>
              <a:t>Here we do not need to apply the normal distribution, because the sampled project duration may not fit the normal distribution. </a:t>
            </a:r>
            <a:endParaRPr lang="zh-CN" altLang="en-US" sz="1400" dirty="0">
              <a:solidFill>
                <a:srgbClr val="FF0000"/>
              </a:solidFill>
            </a:endParaRPr>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017" y="3859556"/>
            <a:ext cx="4364369" cy="2886302"/>
          </a:xfrm>
          <a:prstGeom prst="rect">
            <a:avLst/>
          </a:prstGeom>
        </p:spPr>
      </p:pic>
    </p:spTree>
    <p:extLst>
      <p:ext uri="{BB962C8B-B14F-4D97-AF65-F5344CB8AC3E}">
        <p14:creationId xmlns:p14="http://schemas.microsoft.com/office/powerpoint/2010/main" val="683062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smtClean="0">
                <a:latin typeface="+mn-lt"/>
                <a:ea typeface="+mn-ea"/>
                <a:cs typeface="+mn-ea"/>
                <a:sym typeface="+mn-lt"/>
              </a:rPr>
              <a:t>HW3</a:t>
            </a:r>
            <a:endParaRPr lang="zh-CN" altLang="en-US" dirty="0">
              <a:latin typeface="+mn-lt"/>
              <a:ea typeface="+mn-ea"/>
              <a:cs typeface="+mn-ea"/>
              <a:sym typeface="+mn-lt"/>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768" y="1545990"/>
            <a:ext cx="5946556" cy="5203634"/>
          </a:xfrm>
          <a:prstGeom prst="rect">
            <a:avLst/>
          </a:prstGeom>
        </p:spPr>
      </p:pic>
      <p:sp>
        <p:nvSpPr>
          <p:cNvPr id="5" name="矩形 4"/>
          <p:cNvSpPr/>
          <p:nvPr/>
        </p:nvSpPr>
        <p:spPr>
          <a:xfrm>
            <a:off x="177663" y="897249"/>
            <a:ext cx="11905130" cy="369332"/>
          </a:xfrm>
          <a:prstGeom prst="rect">
            <a:avLst/>
          </a:prstGeom>
        </p:spPr>
        <p:txBody>
          <a:bodyPr wrap="square">
            <a:spAutoFit/>
          </a:bodyPr>
          <a:lstStyle/>
          <a:p>
            <a:r>
              <a:rPr lang="en-US" altLang="zh-CN" dirty="0" smtClean="0"/>
              <a:t>Calculate </a:t>
            </a:r>
            <a:r>
              <a:rPr lang="en-US" altLang="zh-CN" dirty="0"/>
              <a:t>the Criticality Index and Cruciality Index(Using the Pearson’s product moment correlation) of each activity.</a:t>
            </a:r>
            <a:endParaRPr lang="zh-CN" altLang="en-US" dirty="0"/>
          </a:p>
        </p:txBody>
      </p:sp>
      <p:sp>
        <p:nvSpPr>
          <p:cNvPr id="16" name="文本框 15">
            <a:extLst>
              <a:ext uri="{FF2B5EF4-FFF2-40B4-BE49-F238E27FC236}">
                <a16:creationId xmlns:a16="http://schemas.microsoft.com/office/drawing/2014/main" id="{18B52AAC-3B29-4ABC-B058-FC0A97899905}"/>
              </a:ext>
            </a:extLst>
          </p:cNvPr>
          <p:cNvSpPr txBox="1"/>
          <p:nvPr/>
        </p:nvSpPr>
        <p:spPr>
          <a:xfrm>
            <a:off x="7090267" y="5292258"/>
            <a:ext cx="4635568" cy="646331"/>
          </a:xfrm>
          <a:prstGeom prst="rect">
            <a:avLst/>
          </a:prstGeom>
          <a:noFill/>
        </p:spPr>
        <p:txBody>
          <a:bodyPr wrap="square">
            <a:spAutoFit/>
          </a:bodyPr>
          <a:lstStyle/>
          <a:p>
            <a:pPr algn="just">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Calculate the </a:t>
            </a:r>
            <a:r>
              <a:rPr lang="en-US" altLang="zh-CN" sz="1800" dirty="0" err="1" smtClean="0">
                <a:effectLst/>
                <a:latin typeface="Calibri" panose="020F0502020204030204" pitchFamily="34" charset="0"/>
                <a:ea typeface="等线" panose="02010600030101010101" pitchFamily="2" charset="-122"/>
                <a:cs typeface="Times New Roman" panose="02020603050405020304" pitchFamily="18" charset="0"/>
              </a:rPr>
              <a:t>totalfloat</a:t>
            </a:r>
            <a:r>
              <a:rPr lang="en-US" altLang="zh-CN" sz="1800" dirty="0" smtClean="0">
                <a:effectLst/>
                <a:latin typeface="Calibri" panose="020F0502020204030204" pitchFamily="34" charset="0"/>
                <a:ea typeface="等线" panose="02010600030101010101" pitchFamily="2" charset="-122"/>
                <a:cs typeface="Times New Roman" panose="02020603050405020304" pitchFamily="18" charset="0"/>
              </a:rPr>
              <a:t> of each activity and calculate the CI index of each activity.</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22EBDFD6-06A2-4DE6-B7C0-20BBB3E1E195}"/>
              </a:ext>
            </a:extLst>
          </p:cNvPr>
          <p:cNvCxnSpPr>
            <a:cxnSpLocks/>
          </p:cNvCxnSpPr>
          <p:nvPr/>
        </p:nvCxnSpPr>
        <p:spPr>
          <a:xfrm flipH="1">
            <a:off x="3686939" y="5615423"/>
            <a:ext cx="3498223" cy="8613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a:extLst>
              <a:ext uri="{FF2B5EF4-FFF2-40B4-BE49-F238E27FC236}">
                <a16:creationId xmlns:a16="http://schemas.microsoft.com/office/drawing/2014/main" id="{22EBDFD6-06A2-4DE6-B7C0-20BBB3E1E195}"/>
              </a:ext>
            </a:extLst>
          </p:cNvPr>
          <p:cNvCxnSpPr>
            <a:cxnSpLocks/>
            <a:stCxn id="21" idx="1"/>
          </p:cNvCxnSpPr>
          <p:nvPr/>
        </p:nvCxnSpPr>
        <p:spPr>
          <a:xfrm flipH="1" flipV="1">
            <a:off x="5424820" y="6347884"/>
            <a:ext cx="1691884" cy="1147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文本框 20">
            <a:extLst>
              <a:ext uri="{FF2B5EF4-FFF2-40B4-BE49-F238E27FC236}">
                <a16:creationId xmlns:a16="http://schemas.microsoft.com/office/drawing/2014/main" id="{18B52AAC-3B29-4ABC-B058-FC0A97899905}"/>
              </a:ext>
            </a:extLst>
          </p:cNvPr>
          <p:cNvSpPr txBox="1"/>
          <p:nvPr/>
        </p:nvSpPr>
        <p:spPr>
          <a:xfrm>
            <a:off x="7116704" y="6277958"/>
            <a:ext cx="4635568" cy="369332"/>
          </a:xfrm>
          <a:prstGeom prst="rect">
            <a:avLst/>
          </a:prstGeom>
          <a:noFill/>
        </p:spPr>
        <p:txBody>
          <a:bodyPr wrap="square">
            <a:spAutoFit/>
          </a:bodyPr>
          <a:lstStyle/>
          <a:p>
            <a:pPr algn="just">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Calculate the </a:t>
            </a:r>
            <a:r>
              <a:rPr lang="en-US" altLang="zh-CN" sz="1800" dirty="0" smtClean="0">
                <a:effectLst/>
                <a:latin typeface="Calibri" panose="020F0502020204030204" pitchFamily="34" charset="0"/>
                <a:ea typeface="等线" panose="02010600030101010101" pitchFamily="2" charset="-122"/>
                <a:cs typeface="Times New Roman" panose="02020603050405020304" pitchFamily="18" charset="0"/>
              </a:rPr>
              <a:t>CRI index of each.</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cxnSp>
        <p:nvCxnSpPr>
          <p:cNvPr id="27" name="直接箭头连接符 26">
            <a:extLst>
              <a:ext uri="{FF2B5EF4-FFF2-40B4-BE49-F238E27FC236}">
                <a16:creationId xmlns:a16="http://schemas.microsoft.com/office/drawing/2014/main" id="{1C0C9237-8A60-4097-8851-C288FCA443E2}"/>
              </a:ext>
            </a:extLst>
          </p:cNvPr>
          <p:cNvCxnSpPr>
            <a:cxnSpLocks/>
          </p:cNvCxnSpPr>
          <p:nvPr/>
        </p:nvCxnSpPr>
        <p:spPr>
          <a:xfrm flipH="1" flipV="1">
            <a:off x="5652655" y="3757807"/>
            <a:ext cx="1378934" cy="464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文本框 27">
            <a:extLst>
              <a:ext uri="{FF2B5EF4-FFF2-40B4-BE49-F238E27FC236}">
                <a16:creationId xmlns:a16="http://schemas.microsoft.com/office/drawing/2014/main" id="{18B52AAC-3B29-4ABC-B058-FC0A97899905}"/>
              </a:ext>
            </a:extLst>
          </p:cNvPr>
          <p:cNvSpPr txBox="1"/>
          <p:nvPr/>
        </p:nvSpPr>
        <p:spPr>
          <a:xfrm>
            <a:off x="7116704" y="3573141"/>
            <a:ext cx="3249756" cy="369332"/>
          </a:xfrm>
          <a:prstGeom prst="rect">
            <a:avLst/>
          </a:prstGeom>
          <a:noFill/>
        </p:spPr>
        <p:txBody>
          <a:bodyPr wrap="square">
            <a:spAutoFit/>
          </a:bodyPr>
          <a:lstStyle/>
          <a:p>
            <a:pPr algn="just">
              <a:spcAft>
                <a:spcPts val="800"/>
              </a:spcAft>
            </a:pPr>
            <a:r>
              <a:rPr lang="en-US" altLang="zh-CN" sz="1800" dirty="0" smtClean="0">
                <a:effectLst/>
                <a:latin typeface="Calibri" panose="020F0502020204030204" pitchFamily="34" charset="0"/>
                <a:ea typeface="等线" panose="02010600030101010101" pitchFamily="2" charset="-122"/>
                <a:cs typeface="Times New Roman" panose="02020603050405020304" pitchFamily="18" charset="0"/>
              </a:rPr>
              <a:t>Same with project simulation.</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44208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4"/>
          <p:cNvSpPr/>
          <p:nvPr/>
        </p:nvSpPr>
        <p:spPr>
          <a:xfrm>
            <a:off x="5316478" y="1599084"/>
            <a:ext cx="6875525" cy="3851061"/>
          </a:xfrm>
          <a:custGeom>
            <a:avLst/>
            <a:gdLst>
              <a:gd name="connsiteX0" fmla="*/ 0 w 6819798"/>
              <a:gd name="connsiteY0" fmla="*/ 0 h 3851061"/>
              <a:gd name="connsiteX1" fmla="*/ 6819798 w 6819798"/>
              <a:gd name="connsiteY1" fmla="*/ 0 h 3851061"/>
              <a:gd name="connsiteX2" fmla="*/ 6819798 w 6819798"/>
              <a:gd name="connsiteY2" fmla="*/ 3851061 h 3851061"/>
              <a:gd name="connsiteX3" fmla="*/ 0 w 6819798"/>
              <a:gd name="connsiteY3" fmla="*/ 3851061 h 3851061"/>
              <a:gd name="connsiteX4" fmla="*/ 0 w 6819798"/>
              <a:gd name="connsiteY4" fmla="*/ 0 h 3851061"/>
              <a:gd name="connsiteX0" fmla="*/ 1409700 w 6819798"/>
              <a:gd name="connsiteY0" fmla="*/ 0 h 3851061"/>
              <a:gd name="connsiteX1" fmla="*/ 6819798 w 6819798"/>
              <a:gd name="connsiteY1" fmla="*/ 0 h 3851061"/>
              <a:gd name="connsiteX2" fmla="*/ 6819798 w 6819798"/>
              <a:gd name="connsiteY2" fmla="*/ 3851061 h 3851061"/>
              <a:gd name="connsiteX3" fmla="*/ 0 w 6819798"/>
              <a:gd name="connsiteY3" fmla="*/ 3851061 h 3851061"/>
              <a:gd name="connsiteX4" fmla="*/ 1409700 w 6819798"/>
              <a:gd name="connsiteY4" fmla="*/ 0 h 3851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798" h="3851061">
                <a:moveTo>
                  <a:pt x="1409700" y="0"/>
                </a:moveTo>
                <a:lnTo>
                  <a:pt x="6819798" y="0"/>
                </a:lnTo>
                <a:lnTo>
                  <a:pt x="6819798" y="3851061"/>
                </a:lnTo>
                <a:lnTo>
                  <a:pt x="0" y="3851061"/>
                </a:lnTo>
                <a:lnTo>
                  <a:pt x="14097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5" name="矩形 8"/>
          <p:cNvSpPr/>
          <p:nvPr/>
        </p:nvSpPr>
        <p:spPr>
          <a:xfrm>
            <a:off x="0" y="1851043"/>
            <a:ext cx="7360920" cy="3367607"/>
          </a:xfrm>
          <a:custGeom>
            <a:avLst/>
            <a:gdLst>
              <a:gd name="connsiteX0" fmla="*/ 0 w 6984776"/>
              <a:gd name="connsiteY0" fmla="*/ 0 h 3744416"/>
              <a:gd name="connsiteX1" fmla="*/ 6984776 w 6984776"/>
              <a:gd name="connsiteY1" fmla="*/ 0 h 3744416"/>
              <a:gd name="connsiteX2" fmla="*/ 6984776 w 6984776"/>
              <a:gd name="connsiteY2" fmla="*/ 3744416 h 3744416"/>
              <a:gd name="connsiteX3" fmla="*/ 0 w 6984776"/>
              <a:gd name="connsiteY3" fmla="*/ 3744416 h 3744416"/>
              <a:gd name="connsiteX4" fmla="*/ 0 w 6984776"/>
              <a:gd name="connsiteY4" fmla="*/ 0 h 3744416"/>
              <a:gd name="connsiteX0" fmla="*/ 0 w 6984776"/>
              <a:gd name="connsiteY0" fmla="*/ 0 h 3744416"/>
              <a:gd name="connsiteX1" fmla="*/ 6984776 w 6984776"/>
              <a:gd name="connsiteY1" fmla="*/ 0 h 3744416"/>
              <a:gd name="connsiteX2" fmla="*/ 5607389 w 6984776"/>
              <a:gd name="connsiteY2" fmla="*/ 3744416 h 3744416"/>
              <a:gd name="connsiteX3" fmla="*/ 0 w 6984776"/>
              <a:gd name="connsiteY3" fmla="*/ 3744416 h 3744416"/>
              <a:gd name="connsiteX4" fmla="*/ 0 w 6984776"/>
              <a:gd name="connsiteY4" fmla="*/ 0 h 3744416"/>
              <a:gd name="connsiteX0" fmla="*/ 0 w 6984776"/>
              <a:gd name="connsiteY0" fmla="*/ 0 h 3922193"/>
              <a:gd name="connsiteX1" fmla="*/ 6984776 w 6984776"/>
              <a:gd name="connsiteY1" fmla="*/ 0 h 3922193"/>
              <a:gd name="connsiteX2" fmla="*/ 5786695 w 6984776"/>
              <a:gd name="connsiteY2" fmla="*/ 3922193 h 3922193"/>
              <a:gd name="connsiteX3" fmla="*/ 0 w 6984776"/>
              <a:gd name="connsiteY3" fmla="*/ 3744416 h 3922193"/>
              <a:gd name="connsiteX4" fmla="*/ 0 w 6984776"/>
              <a:gd name="connsiteY4" fmla="*/ 0 h 3922193"/>
              <a:gd name="connsiteX0" fmla="*/ 0 w 6984776"/>
              <a:gd name="connsiteY0" fmla="*/ 0 h 3922193"/>
              <a:gd name="connsiteX1" fmla="*/ 6984776 w 6984776"/>
              <a:gd name="connsiteY1" fmla="*/ 0 h 3922193"/>
              <a:gd name="connsiteX2" fmla="*/ 5786695 w 6984776"/>
              <a:gd name="connsiteY2" fmla="*/ 3922193 h 3922193"/>
              <a:gd name="connsiteX3" fmla="*/ 0 w 6984776"/>
              <a:gd name="connsiteY3" fmla="*/ 3820606 h 3922193"/>
              <a:gd name="connsiteX4" fmla="*/ 0 w 6984776"/>
              <a:gd name="connsiteY4" fmla="*/ 0 h 392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776" h="3922193">
                <a:moveTo>
                  <a:pt x="0" y="0"/>
                </a:moveTo>
                <a:lnTo>
                  <a:pt x="6984776" y="0"/>
                </a:lnTo>
                <a:lnTo>
                  <a:pt x="5786695" y="3922193"/>
                </a:lnTo>
                <a:lnTo>
                  <a:pt x="0" y="3820606"/>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3600" dirty="0">
              <a:solidFill>
                <a:prstClr val="white"/>
              </a:solidFill>
              <a:cs typeface="+mn-ea"/>
              <a:sym typeface="+mn-lt"/>
            </a:endParaRPr>
          </a:p>
        </p:txBody>
      </p:sp>
      <p:sp>
        <p:nvSpPr>
          <p:cNvPr id="9" name="TextBox 17"/>
          <p:cNvSpPr txBox="1"/>
          <p:nvPr/>
        </p:nvSpPr>
        <p:spPr>
          <a:xfrm>
            <a:off x="7178269" y="2907200"/>
            <a:ext cx="4290155" cy="369332"/>
          </a:xfrm>
          <a:prstGeom prst="rect">
            <a:avLst/>
          </a:prstGeom>
          <a:noFill/>
        </p:spPr>
        <p:txBody>
          <a:bodyPr wrap="square" rtlCol="0">
            <a:spAutoFit/>
          </a:bodyPr>
          <a:lstStyle/>
          <a:p>
            <a:pPr algn="dist">
              <a:defRPr/>
            </a:pPr>
            <a:r>
              <a:rPr lang="en-US" altLang="zh-CN" dirty="0">
                <a:solidFill>
                  <a:prstClr val="white"/>
                </a:solidFill>
                <a:cs typeface="+mn-ea"/>
                <a:sym typeface="+mn-lt"/>
              </a:rPr>
              <a:t>Northwestern Polytechnical University</a:t>
            </a:r>
          </a:p>
        </p:txBody>
      </p:sp>
      <p:sp>
        <p:nvSpPr>
          <p:cNvPr id="10" name="平行四边形 9"/>
          <p:cNvSpPr/>
          <p:nvPr/>
        </p:nvSpPr>
        <p:spPr>
          <a:xfrm>
            <a:off x="7107613" y="3910285"/>
            <a:ext cx="1120451" cy="371765"/>
          </a:xfrm>
          <a:prstGeom prst="parallelogram">
            <a:avLst>
              <a:gd name="adj" fmla="val 373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051" dirty="0">
                <a:solidFill>
                  <a:srgbClr val="1045C9"/>
                </a:solidFill>
                <a:cs typeface="+mn-ea"/>
                <a:sym typeface="+mn-lt"/>
              </a:rPr>
              <a:t>基础扎实</a:t>
            </a:r>
          </a:p>
        </p:txBody>
      </p:sp>
      <p:sp>
        <p:nvSpPr>
          <p:cNvPr id="11" name="平行四边形 10"/>
          <p:cNvSpPr/>
          <p:nvPr/>
        </p:nvSpPr>
        <p:spPr>
          <a:xfrm>
            <a:off x="8180653" y="3910285"/>
            <a:ext cx="1120451" cy="371765"/>
          </a:xfrm>
          <a:prstGeom prst="parallelogram">
            <a:avLst>
              <a:gd name="adj" fmla="val 373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051" dirty="0">
                <a:solidFill>
                  <a:srgbClr val="1045C9"/>
                </a:solidFill>
                <a:cs typeface="+mn-ea"/>
                <a:sym typeface="+mn-lt"/>
              </a:rPr>
              <a:t>工作踏实</a:t>
            </a:r>
          </a:p>
        </p:txBody>
      </p:sp>
      <p:sp>
        <p:nvSpPr>
          <p:cNvPr id="12" name="平行四边形 11"/>
          <p:cNvSpPr/>
          <p:nvPr/>
        </p:nvSpPr>
        <p:spPr>
          <a:xfrm>
            <a:off x="9267853" y="3910285"/>
            <a:ext cx="1120451" cy="371765"/>
          </a:xfrm>
          <a:prstGeom prst="parallelogram">
            <a:avLst>
              <a:gd name="adj" fmla="val 373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051" dirty="0">
                <a:solidFill>
                  <a:srgbClr val="1045C9"/>
                </a:solidFill>
                <a:cs typeface="+mn-ea"/>
                <a:sym typeface="+mn-lt"/>
              </a:rPr>
              <a:t>作风朴实</a:t>
            </a:r>
          </a:p>
        </p:txBody>
      </p:sp>
      <p:sp>
        <p:nvSpPr>
          <p:cNvPr id="13" name="平行四边形 12"/>
          <p:cNvSpPr/>
          <p:nvPr/>
        </p:nvSpPr>
        <p:spPr>
          <a:xfrm>
            <a:off x="10347973" y="3910285"/>
            <a:ext cx="1120451" cy="371765"/>
          </a:xfrm>
          <a:prstGeom prst="parallelogram">
            <a:avLst>
              <a:gd name="adj" fmla="val 373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051" dirty="0">
                <a:solidFill>
                  <a:srgbClr val="1045C9"/>
                </a:solidFill>
                <a:cs typeface="+mn-ea"/>
                <a:sym typeface="+mn-lt"/>
              </a:rPr>
              <a:t>开拓创新</a:t>
            </a:r>
          </a:p>
        </p:txBody>
      </p:sp>
      <p:grpSp>
        <p:nvGrpSpPr>
          <p:cNvPr id="14" name="组合 13">
            <a:extLst>
              <a:ext uri="{FF2B5EF4-FFF2-40B4-BE49-F238E27FC236}">
                <a16:creationId xmlns:a16="http://schemas.microsoft.com/office/drawing/2014/main" id="{72AAEC88-5FE9-4E7D-9F57-9D29911E582A}"/>
              </a:ext>
            </a:extLst>
          </p:cNvPr>
          <p:cNvGrpSpPr/>
          <p:nvPr/>
        </p:nvGrpSpPr>
        <p:grpSpPr>
          <a:xfrm>
            <a:off x="334963" y="1329883"/>
            <a:ext cx="2219080" cy="538397"/>
            <a:chOff x="9846796" y="286695"/>
            <a:chExt cx="2345202" cy="568997"/>
          </a:xfrm>
        </p:grpSpPr>
        <p:sp>
          <p:nvSpPr>
            <p:cNvPr id="15" name="打底色块">
              <a:extLst>
                <a:ext uri="{FF2B5EF4-FFF2-40B4-BE49-F238E27FC236}">
                  <a16:creationId xmlns:a16="http://schemas.microsoft.com/office/drawing/2014/main" id="{0286AF27-E655-4331-B541-07F6D4958BBF}"/>
                </a:ext>
              </a:extLst>
            </p:cNvPr>
            <p:cNvSpPr/>
            <p:nvPr userDrawn="1"/>
          </p:nvSpPr>
          <p:spPr>
            <a:xfrm>
              <a:off x="9846796" y="286695"/>
              <a:ext cx="2345202" cy="568997"/>
            </a:xfrm>
            <a:prstGeom prst="rect">
              <a:avLst/>
            </a:prstGeom>
            <a:solidFill>
              <a:schemeClr val="accent1"/>
            </a:solidFill>
            <a:ln w="25400" cap="flat" cmpd="sng" algn="ctr">
              <a:noFill/>
              <a:prstDash val="solid"/>
            </a:ln>
            <a:effectLst/>
          </p:spPr>
          <p:txBody>
            <a:bodyPr rtlCol="0" anchor="ctr"/>
            <a:lstStyle/>
            <a:p>
              <a:pPr algn="ctr" fontAlgn="base">
                <a:lnSpc>
                  <a:spcPct val="105000"/>
                </a:lnSpc>
                <a:spcBef>
                  <a:spcPct val="0"/>
                </a:spcBef>
                <a:spcAft>
                  <a:spcPct val="0"/>
                </a:spcAft>
                <a:buClr>
                  <a:srgbClr val="3366FF"/>
                </a:buClr>
                <a:buSzPct val="80000"/>
                <a:defRPr/>
              </a:pPr>
              <a:endParaRPr kumimoji="1" lang="zh-CN" altLang="en-US" sz="2000" b="1" kern="0">
                <a:solidFill>
                  <a:prstClr val="white"/>
                </a:solidFill>
                <a:cs typeface="+mn-ea"/>
                <a:sym typeface="+mn-lt"/>
              </a:endParaRPr>
            </a:p>
          </p:txBody>
        </p:sp>
        <p:pic>
          <p:nvPicPr>
            <p:cNvPr id="16" name="西北工业大学">
              <a:extLst>
                <a:ext uri="{FF2B5EF4-FFF2-40B4-BE49-F238E27FC236}">
                  <a16:creationId xmlns:a16="http://schemas.microsoft.com/office/drawing/2014/main" id="{CEFB28BB-F768-4830-AB7F-404EA40F0CB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01316" y="376728"/>
              <a:ext cx="1546127" cy="388933"/>
            </a:xfrm>
            <a:prstGeom prst="rect">
              <a:avLst/>
            </a:prstGeom>
          </p:spPr>
        </p:pic>
        <p:pic>
          <p:nvPicPr>
            <p:cNvPr id="17" name="校徽">
              <a:extLst>
                <a:ext uri="{FF2B5EF4-FFF2-40B4-BE49-F238E27FC236}">
                  <a16:creationId xmlns:a16="http://schemas.microsoft.com/office/drawing/2014/main" id="{6E6B4FAB-0B7E-4D4B-AD2F-2D0352DF08D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88273" y="326503"/>
              <a:ext cx="490134" cy="489382"/>
            </a:xfrm>
            <a:prstGeom prst="rect">
              <a:avLst/>
            </a:prstGeom>
          </p:spPr>
        </p:pic>
      </p:grpSp>
    </p:spTree>
    <p:extLst>
      <p:ext uri="{BB962C8B-B14F-4D97-AF65-F5344CB8AC3E}">
        <p14:creationId xmlns:p14="http://schemas.microsoft.com/office/powerpoint/2010/main" val="1038960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HW1</a:t>
            </a:r>
            <a:endParaRPr lang="zh-CN" altLang="en-US" dirty="0">
              <a:latin typeface="+mn-lt"/>
              <a:ea typeface="+mn-ea"/>
              <a:cs typeface="+mn-ea"/>
              <a:sym typeface="+mn-lt"/>
            </a:endParaRPr>
          </a:p>
        </p:txBody>
      </p:sp>
      <p:sp>
        <p:nvSpPr>
          <p:cNvPr id="9" name="文本框 8">
            <a:extLst>
              <a:ext uri="{FF2B5EF4-FFF2-40B4-BE49-F238E27FC236}">
                <a16:creationId xmlns:a16="http://schemas.microsoft.com/office/drawing/2014/main" id="{2E947101-149B-4B22-9672-A8F99E9D8E85}"/>
              </a:ext>
            </a:extLst>
          </p:cNvPr>
          <p:cNvSpPr txBox="1"/>
          <p:nvPr/>
        </p:nvSpPr>
        <p:spPr>
          <a:xfrm>
            <a:off x="512685" y="1000503"/>
            <a:ext cx="6156664" cy="369332"/>
          </a:xfrm>
          <a:prstGeom prst="rect">
            <a:avLst/>
          </a:prstGeom>
          <a:noFill/>
        </p:spPr>
        <p:txBody>
          <a:bodyPr wrap="square">
            <a:spAutoFit/>
          </a:bodyPr>
          <a:lstStyle/>
          <a:p>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Please give the </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AoN</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and </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AoA</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networks of the following project.</a:t>
            </a:r>
            <a:endParaRPr lang="zh-CN" altLang="en-US" dirty="0"/>
          </a:p>
        </p:txBody>
      </p:sp>
      <p:graphicFrame>
        <p:nvGraphicFramePr>
          <p:cNvPr id="7" name="表格 6">
            <a:extLst>
              <a:ext uri="{FF2B5EF4-FFF2-40B4-BE49-F238E27FC236}">
                <a16:creationId xmlns:a16="http://schemas.microsoft.com/office/drawing/2014/main" id="{7A675DFF-5BB6-46B4-A11B-0FE1D9DA0F3C}"/>
              </a:ext>
            </a:extLst>
          </p:cNvPr>
          <p:cNvGraphicFramePr>
            <a:graphicFrameLocks noGrp="1"/>
          </p:cNvGraphicFramePr>
          <p:nvPr>
            <p:extLst>
              <p:ext uri="{D42A27DB-BD31-4B8C-83A1-F6EECF244321}">
                <p14:modId xmlns:p14="http://schemas.microsoft.com/office/powerpoint/2010/main" val="3998480859"/>
              </p:ext>
            </p:extLst>
          </p:nvPr>
        </p:nvGraphicFramePr>
        <p:xfrm>
          <a:off x="1572102" y="1445358"/>
          <a:ext cx="3330575" cy="1614492"/>
        </p:xfrm>
        <a:graphic>
          <a:graphicData uri="http://schemas.openxmlformats.org/drawingml/2006/table">
            <a:tbl>
              <a:tblPr firstRow="1" firstCol="1" bandRow="1">
                <a:tableStyleId>{5940675A-B579-460E-94D1-54222C63F5DA}</a:tableStyleId>
              </a:tblPr>
              <a:tblGrid>
                <a:gridCol w="1482725">
                  <a:extLst>
                    <a:ext uri="{9D8B030D-6E8A-4147-A177-3AD203B41FA5}">
                      <a16:colId xmlns:a16="http://schemas.microsoft.com/office/drawing/2014/main" val="4110390938"/>
                    </a:ext>
                  </a:extLst>
                </a:gridCol>
                <a:gridCol w="1847850">
                  <a:extLst>
                    <a:ext uri="{9D8B030D-6E8A-4147-A177-3AD203B41FA5}">
                      <a16:colId xmlns:a16="http://schemas.microsoft.com/office/drawing/2014/main" val="1572361520"/>
                    </a:ext>
                  </a:extLst>
                </a:gridCol>
              </a:tblGrid>
              <a:tr h="0">
                <a:tc>
                  <a:txBody>
                    <a:bodyPr/>
                    <a:lstStyle/>
                    <a:p>
                      <a:pPr algn="ctr">
                        <a:lnSpc>
                          <a:spcPct val="107000"/>
                        </a:lnSpc>
                        <a:spcAft>
                          <a:spcPts val="800"/>
                        </a:spcAft>
                      </a:pPr>
                      <a:r>
                        <a:rPr lang="en-US" sz="1100">
                          <a:effectLst/>
                        </a:rPr>
                        <a:t>Activity</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Immediate successors</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9704152"/>
                  </a:ext>
                </a:extLst>
              </a:tr>
              <a:tr h="0">
                <a:tc>
                  <a:txBody>
                    <a:bodyPr/>
                    <a:lstStyle/>
                    <a:p>
                      <a:pPr algn="ctr">
                        <a:lnSpc>
                          <a:spcPct val="107000"/>
                        </a:lnSpc>
                        <a:spcAft>
                          <a:spcPts val="800"/>
                        </a:spcAft>
                      </a:pPr>
                      <a:r>
                        <a:rPr lang="en-US" sz="1100">
                          <a:effectLst/>
                        </a:rPr>
                        <a:t>a</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b,c</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0913187"/>
                  </a:ext>
                </a:extLst>
              </a:tr>
              <a:tr h="0">
                <a:tc>
                  <a:txBody>
                    <a:bodyPr/>
                    <a:lstStyle/>
                    <a:p>
                      <a:pPr algn="ctr">
                        <a:lnSpc>
                          <a:spcPct val="107000"/>
                        </a:lnSpc>
                        <a:spcAft>
                          <a:spcPts val="800"/>
                        </a:spcAft>
                      </a:pPr>
                      <a:r>
                        <a:rPr lang="en-US" sz="1100">
                          <a:effectLst/>
                        </a:rPr>
                        <a:t>b</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d</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1066023"/>
                  </a:ext>
                </a:extLst>
              </a:tr>
              <a:tr h="0">
                <a:tc>
                  <a:txBody>
                    <a:bodyPr/>
                    <a:lstStyle/>
                    <a:p>
                      <a:pPr algn="ctr">
                        <a:lnSpc>
                          <a:spcPct val="107000"/>
                        </a:lnSpc>
                        <a:spcAft>
                          <a:spcPts val="800"/>
                        </a:spcAft>
                      </a:pPr>
                      <a:r>
                        <a:rPr lang="en-US" sz="1100">
                          <a:effectLst/>
                        </a:rPr>
                        <a:t>c</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d,e,f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3892587"/>
                  </a:ext>
                </a:extLst>
              </a:tr>
              <a:tr h="0">
                <a:tc>
                  <a:txBody>
                    <a:bodyPr/>
                    <a:lstStyle/>
                    <a:p>
                      <a:pPr algn="ctr">
                        <a:lnSpc>
                          <a:spcPct val="107000"/>
                        </a:lnSpc>
                        <a:spcAft>
                          <a:spcPts val="800"/>
                        </a:spcAft>
                      </a:pPr>
                      <a:r>
                        <a:rPr lang="en-US" sz="1100">
                          <a:effectLst/>
                        </a:rPr>
                        <a:t>d</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g</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5005426"/>
                  </a:ext>
                </a:extLst>
              </a:tr>
              <a:tr h="0">
                <a:tc>
                  <a:txBody>
                    <a:bodyPr/>
                    <a:lstStyle/>
                    <a:p>
                      <a:pPr algn="ctr">
                        <a:lnSpc>
                          <a:spcPct val="107000"/>
                        </a:lnSpc>
                        <a:spcAft>
                          <a:spcPts val="800"/>
                        </a:spcAft>
                      </a:pPr>
                      <a:r>
                        <a:rPr lang="en-US" sz="1100">
                          <a:effectLst/>
                        </a:rPr>
                        <a:t>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g</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9636422"/>
                  </a:ext>
                </a:extLst>
              </a:tr>
              <a:tr h="0">
                <a:tc>
                  <a:txBody>
                    <a:bodyPr/>
                    <a:lstStyle/>
                    <a:p>
                      <a:pPr algn="ctr">
                        <a:lnSpc>
                          <a:spcPct val="107000"/>
                        </a:lnSpc>
                        <a:spcAft>
                          <a:spcPts val="800"/>
                        </a:spcAft>
                      </a:pPr>
                      <a:r>
                        <a:rPr lang="en-US" sz="1100">
                          <a:effectLst/>
                        </a:rPr>
                        <a:t>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g</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704354"/>
                  </a:ext>
                </a:extLst>
              </a:tr>
              <a:tr h="0">
                <a:tc>
                  <a:txBody>
                    <a:bodyPr/>
                    <a:lstStyle/>
                    <a:p>
                      <a:pPr algn="ctr">
                        <a:lnSpc>
                          <a:spcPct val="107000"/>
                        </a:lnSpc>
                        <a:spcAft>
                          <a:spcPts val="800"/>
                        </a:spcAft>
                      </a:pPr>
                      <a:r>
                        <a:rPr lang="en-US" sz="1100">
                          <a:effectLst/>
                        </a:rPr>
                        <a:t>g</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h</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3151658"/>
                  </a:ext>
                </a:extLst>
              </a:tr>
              <a:tr h="0">
                <a:tc>
                  <a:txBody>
                    <a:bodyPr/>
                    <a:lstStyle/>
                    <a:p>
                      <a:pPr algn="ctr">
                        <a:lnSpc>
                          <a:spcPct val="107000"/>
                        </a:lnSpc>
                        <a:spcAft>
                          <a:spcPts val="800"/>
                        </a:spcAft>
                      </a:pPr>
                      <a:r>
                        <a:rPr lang="en-US" sz="1100">
                          <a:effectLst/>
                        </a:rPr>
                        <a:t>h</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 </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63149818"/>
                  </a:ext>
                </a:extLst>
              </a:tr>
            </a:tbl>
          </a:graphicData>
        </a:graphic>
      </p:graphicFrame>
      <p:graphicFrame>
        <p:nvGraphicFramePr>
          <p:cNvPr id="11" name="对象 10">
            <a:extLst>
              <a:ext uri="{FF2B5EF4-FFF2-40B4-BE49-F238E27FC236}">
                <a16:creationId xmlns:a16="http://schemas.microsoft.com/office/drawing/2014/main" id="{045A03C6-76A5-4561-8BB5-ECA41B77C235}"/>
              </a:ext>
            </a:extLst>
          </p:cNvPr>
          <p:cNvGraphicFramePr>
            <a:graphicFrameLocks noChangeAspect="1"/>
          </p:cNvGraphicFramePr>
          <p:nvPr>
            <p:extLst>
              <p:ext uri="{D42A27DB-BD31-4B8C-83A1-F6EECF244321}">
                <p14:modId xmlns:p14="http://schemas.microsoft.com/office/powerpoint/2010/main" val="1002435833"/>
              </p:ext>
            </p:extLst>
          </p:nvPr>
        </p:nvGraphicFramePr>
        <p:xfrm>
          <a:off x="1222851" y="3990597"/>
          <a:ext cx="4029075" cy="1866900"/>
        </p:xfrm>
        <a:graphic>
          <a:graphicData uri="http://schemas.openxmlformats.org/presentationml/2006/ole">
            <mc:AlternateContent xmlns:mc="http://schemas.openxmlformats.org/markup-compatibility/2006">
              <mc:Choice xmlns:v="urn:schemas-microsoft-com:vml" Requires="v">
                <p:oleObj spid="_x0000_s1030" name="Visio" r:id="rId3" imgW="6296000" imgH="2914418" progId="Visio.Drawing.15">
                  <p:embed/>
                </p:oleObj>
              </mc:Choice>
              <mc:Fallback>
                <p:oleObj name="Visio" r:id="rId3" imgW="6296000" imgH="2914418" progId="Visio.Drawing.1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851" y="3990597"/>
                        <a:ext cx="4029075"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图片 12" descr="图示&#10;&#10;描述已自动生成">
            <a:extLst>
              <a:ext uri="{FF2B5EF4-FFF2-40B4-BE49-F238E27FC236}">
                <a16:creationId xmlns:a16="http://schemas.microsoft.com/office/drawing/2014/main" id="{F976876A-710A-45CD-9D8C-D4E0D8C4E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5341" y="778396"/>
            <a:ext cx="4583121" cy="1624398"/>
          </a:xfrm>
          <a:prstGeom prst="rect">
            <a:avLst/>
          </a:prstGeom>
        </p:spPr>
      </p:pic>
      <p:sp>
        <p:nvSpPr>
          <p:cNvPr id="14" name="文本框 13">
            <a:extLst>
              <a:ext uri="{FF2B5EF4-FFF2-40B4-BE49-F238E27FC236}">
                <a16:creationId xmlns:a16="http://schemas.microsoft.com/office/drawing/2014/main" id="{974D7FDA-5387-40DE-AA48-E2D5FD6704ED}"/>
              </a:ext>
            </a:extLst>
          </p:cNvPr>
          <p:cNvSpPr txBox="1"/>
          <p:nvPr/>
        </p:nvSpPr>
        <p:spPr>
          <a:xfrm>
            <a:off x="6047174" y="2309046"/>
            <a:ext cx="5915487" cy="738664"/>
          </a:xfrm>
          <a:prstGeom prst="rect">
            <a:avLst/>
          </a:prstGeom>
          <a:noFill/>
        </p:spPr>
        <p:txBody>
          <a:bodyPr wrap="square" rtlCol="0">
            <a:spAutoFit/>
          </a:bodyPr>
          <a:lstStyle/>
          <a:p>
            <a:pPr algn="just"/>
            <a:r>
              <a:rPr lang="en-US" altLang="zh-CN" sz="1400" dirty="0">
                <a:solidFill>
                  <a:srgbClr val="FF0000"/>
                </a:solidFill>
              </a:rPr>
              <a:t>The project network require only 1 start and 1 end node. As the project has only 1 start and 1 end activity, so we do not need the dummy start and dummy end activity.</a:t>
            </a:r>
            <a:endParaRPr lang="zh-CN" altLang="en-US" sz="1400" dirty="0">
              <a:solidFill>
                <a:srgbClr val="FF0000"/>
              </a:solidFill>
            </a:endParaRPr>
          </a:p>
        </p:txBody>
      </p:sp>
      <p:pic>
        <p:nvPicPr>
          <p:cNvPr id="16" name="图片 15" descr="手表的卡通人物&#10;&#10;低可信度描述已自动生成">
            <a:extLst>
              <a:ext uri="{FF2B5EF4-FFF2-40B4-BE49-F238E27FC236}">
                <a16:creationId xmlns:a16="http://schemas.microsoft.com/office/drawing/2014/main" id="{8995826D-955F-41F2-A83A-84B0DEA25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9349" y="3047710"/>
            <a:ext cx="4064117" cy="1435876"/>
          </a:xfrm>
          <a:prstGeom prst="rect">
            <a:avLst/>
          </a:prstGeom>
        </p:spPr>
      </p:pic>
      <p:sp>
        <p:nvSpPr>
          <p:cNvPr id="17" name="文本框 16">
            <a:extLst>
              <a:ext uri="{FF2B5EF4-FFF2-40B4-BE49-F238E27FC236}">
                <a16:creationId xmlns:a16="http://schemas.microsoft.com/office/drawing/2014/main" id="{7512C9D6-F35D-4DEC-BBC6-31FD577F1BBC}"/>
              </a:ext>
            </a:extLst>
          </p:cNvPr>
          <p:cNvSpPr txBox="1"/>
          <p:nvPr/>
        </p:nvSpPr>
        <p:spPr>
          <a:xfrm>
            <a:off x="6047173" y="4389838"/>
            <a:ext cx="5915487" cy="738664"/>
          </a:xfrm>
          <a:prstGeom prst="rect">
            <a:avLst/>
          </a:prstGeom>
          <a:noFill/>
        </p:spPr>
        <p:txBody>
          <a:bodyPr wrap="square" rtlCol="0">
            <a:spAutoFit/>
          </a:bodyPr>
          <a:lstStyle/>
          <a:p>
            <a:pPr algn="just"/>
            <a:r>
              <a:rPr lang="en-US" altLang="zh-CN" sz="1400" dirty="0">
                <a:solidFill>
                  <a:srgbClr val="FF0000"/>
                </a:solidFill>
              </a:rPr>
              <a:t>After finish the network, you should check the precedence relationship between every pair activities. This network lack the relationship between c and d.</a:t>
            </a:r>
            <a:endParaRPr lang="zh-CN" altLang="en-US" sz="1400" dirty="0">
              <a:solidFill>
                <a:srgbClr val="FF0000"/>
              </a:solidFill>
            </a:endParaRPr>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84948" y="5079650"/>
            <a:ext cx="4663904" cy="1555693"/>
          </a:xfrm>
          <a:prstGeom prst="rect">
            <a:avLst/>
          </a:prstGeom>
        </p:spPr>
      </p:pic>
      <p:sp>
        <p:nvSpPr>
          <p:cNvPr id="12" name="文本框 11">
            <a:extLst>
              <a:ext uri="{FF2B5EF4-FFF2-40B4-BE49-F238E27FC236}">
                <a16:creationId xmlns:a16="http://schemas.microsoft.com/office/drawing/2014/main" id="{7512C9D6-F35D-4DEC-BBC6-31FD577F1BBC}"/>
              </a:ext>
            </a:extLst>
          </p:cNvPr>
          <p:cNvSpPr txBox="1"/>
          <p:nvPr/>
        </p:nvSpPr>
        <p:spPr>
          <a:xfrm>
            <a:off x="6047173" y="6481454"/>
            <a:ext cx="5915487" cy="307777"/>
          </a:xfrm>
          <a:prstGeom prst="rect">
            <a:avLst/>
          </a:prstGeom>
          <a:noFill/>
        </p:spPr>
        <p:txBody>
          <a:bodyPr wrap="square" rtlCol="0">
            <a:spAutoFit/>
          </a:bodyPr>
          <a:lstStyle/>
          <a:p>
            <a:pPr algn="just"/>
            <a:r>
              <a:rPr lang="en-US" altLang="zh-CN" sz="1400" dirty="0" smtClean="0">
                <a:solidFill>
                  <a:srgbClr val="FF0000"/>
                </a:solidFill>
              </a:rPr>
              <a:t>Every arc should be connected to node.</a:t>
            </a:r>
            <a:endParaRPr lang="zh-CN" altLang="en-US" sz="1400" dirty="0">
              <a:solidFill>
                <a:srgbClr val="FF0000"/>
              </a:solidFill>
            </a:endParaRPr>
          </a:p>
        </p:txBody>
      </p:sp>
    </p:spTree>
    <p:extLst>
      <p:ext uri="{BB962C8B-B14F-4D97-AF65-F5344CB8AC3E}">
        <p14:creationId xmlns:p14="http://schemas.microsoft.com/office/powerpoint/2010/main" val="1558275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HW1</a:t>
            </a:r>
            <a:endParaRPr lang="zh-CN" altLang="en-US" dirty="0">
              <a:latin typeface="+mn-lt"/>
              <a:ea typeface="+mn-ea"/>
              <a:cs typeface="+mn-ea"/>
              <a:sym typeface="+mn-lt"/>
            </a:endParaRPr>
          </a:p>
        </p:txBody>
      </p:sp>
      <p:sp>
        <p:nvSpPr>
          <p:cNvPr id="9" name="文本框 8">
            <a:extLst>
              <a:ext uri="{FF2B5EF4-FFF2-40B4-BE49-F238E27FC236}">
                <a16:creationId xmlns:a16="http://schemas.microsoft.com/office/drawing/2014/main" id="{2E947101-149B-4B22-9672-A8F99E9D8E85}"/>
              </a:ext>
            </a:extLst>
          </p:cNvPr>
          <p:cNvSpPr txBox="1"/>
          <p:nvPr/>
        </p:nvSpPr>
        <p:spPr>
          <a:xfrm>
            <a:off x="512685" y="1000503"/>
            <a:ext cx="6156664" cy="369332"/>
          </a:xfrm>
          <a:prstGeom prst="rect">
            <a:avLst/>
          </a:prstGeom>
          <a:noFill/>
        </p:spPr>
        <p:txBody>
          <a:bodyPr wrap="square">
            <a:spAutoFit/>
          </a:bodyPr>
          <a:lstStyle/>
          <a:p>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Please give the </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AoN</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and </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AoA</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networks of the following project.</a:t>
            </a:r>
            <a:endParaRPr lang="zh-CN" altLang="en-US" dirty="0"/>
          </a:p>
        </p:txBody>
      </p:sp>
      <p:graphicFrame>
        <p:nvGraphicFramePr>
          <p:cNvPr id="7" name="表格 6">
            <a:extLst>
              <a:ext uri="{FF2B5EF4-FFF2-40B4-BE49-F238E27FC236}">
                <a16:creationId xmlns:a16="http://schemas.microsoft.com/office/drawing/2014/main" id="{7A675DFF-5BB6-46B4-A11B-0FE1D9DA0F3C}"/>
              </a:ext>
            </a:extLst>
          </p:cNvPr>
          <p:cNvGraphicFramePr>
            <a:graphicFrameLocks noGrp="1"/>
          </p:cNvGraphicFramePr>
          <p:nvPr/>
        </p:nvGraphicFramePr>
        <p:xfrm>
          <a:off x="1572102" y="1445358"/>
          <a:ext cx="3330575" cy="1614492"/>
        </p:xfrm>
        <a:graphic>
          <a:graphicData uri="http://schemas.openxmlformats.org/drawingml/2006/table">
            <a:tbl>
              <a:tblPr firstRow="1" firstCol="1" bandRow="1">
                <a:tableStyleId>{5940675A-B579-460E-94D1-54222C63F5DA}</a:tableStyleId>
              </a:tblPr>
              <a:tblGrid>
                <a:gridCol w="1482725">
                  <a:extLst>
                    <a:ext uri="{9D8B030D-6E8A-4147-A177-3AD203B41FA5}">
                      <a16:colId xmlns:a16="http://schemas.microsoft.com/office/drawing/2014/main" val="4110390938"/>
                    </a:ext>
                  </a:extLst>
                </a:gridCol>
                <a:gridCol w="1847850">
                  <a:extLst>
                    <a:ext uri="{9D8B030D-6E8A-4147-A177-3AD203B41FA5}">
                      <a16:colId xmlns:a16="http://schemas.microsoft.com/office/drawing/2014/main" val="1572361520"/>
                    </a:ext>
                  </a:extLst>
                </a:gridCol>
              </a:tblGrid>
              <a:tr h="0">
                <a:tc>
                  <a:txBody>
                    <a:bodyPr/>
                    <a:lstStyle/>
                    <a:p>
                      <a:pPr algn="ctr">
                        <a:lnSpc>
                          <a:spcPct val="107000"/>
                        </a:lnSpc>
                        <a:spcAft>
                          <a:spcPts val="800"/>
                        </a:spcAft>
                      </a:pPr>
                      <a:r>
                        <a:rPr lang="en-US" sz="1100">
                          <a:effectLst/>
                        </a:rPr>
                        <a:t>Activity</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Immediate successors</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9704152"/>
                  </a:ext>
                </a:extLst>
              </a:tr>
              <a:tr h="0">
                <a:tc>
                  <a:txBody>
                    <a:bodyPr/>
                    <a:lstStyle/>
                    <a:p>
                      <a:pPr algn="ctr">
                        <a:lnSpc>
                          <a:spcPct val="107000"/>
                        </a:lnSpc>
                        <a:spcAft>
                          <a:spcPts val="800"/>
                        </a:spcAft>
                      </a:pPr>
                      <a:r>
                        <a:rPr lang="en-US" sz="1100">
                          <a:effectLst/>
                        </a:rPr>
                        <a:t>a</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b,c</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0913187"/>
                  </a:ext>
                </a:extLst>
              </a:tr>
              <a:tr h="0">
                <a:tc>
                  <a:txBody>
                    <a:bodyPr/>
                    <a:lstStyle/>
                    <a:p>
                      <a:pPr algn="ctr">
                        <a:lnSpc>
                          <a:spcPct val="107000"/>
                        </a:lnSpc>
                        <a:spcAft>
                          <a:spcPts val="800"/>
                        </a:spcAft>
                      </a:pPr>
                      <a:r>
                        <a:rPr lang="en-US" sz="1100">
                          <a:effectLst/>
                        </a:rPr>
                        <a:t>b</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d</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1066023"/>
                  </a:ext>
                </a:extLst>
              </a:tr>
              <a:tr h="0">
                <a:tc>
                  <a:txBody>
                    <a:bodyPr/>
                    <a:lstStyle/>
                    <a:p>
                      <a:pPr algn="ctr">
                        <a:lnSpc>
                          <a:spcPct val="107000"/>
                        </a:lnSpc>
                        <a:spcAft>
                          <a:spcPts val="800"/>
                        </a:spcAft>
                      </a:pPr>
                      <a:r>
                        <a:rPr lang="en-US" sz="1100">
                          <a:effectLst/>
                        </a:rPr>
                        <a:t>c</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d,e,f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3892587"/>
                  </a:ext>
                </a:extLst>
              </a:tr>
              <a:tr h="0">
                <a:tc>
                  <a:txBody>
                    <a:bodyPr/>
                    <a:lstStyle/>
                    <a:p>
                      <a:pPr algn="ctr">
                        <a:lnSpc>
                          <a:spcPct val="107000"/>
                        </a:lnSpc>
                        <a:spcAft>
                          <a:spcPts val="800"/>
                        </a:spcAft>
                      </a:pPr>
                      <a:r>
                        <a:rPr lang="en-US" sz="1100">
                          <a:effectLst/>
                        </a:rPr>
                        <a:t>d</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g</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5005426"/>
                  </a:ext>
                </a:extLst>
              </a:tr>
              <a:tr h="0">
                <a:tc>
                  <a:txBody>
                    <a:bodyPr/>
                    <a:lstStyle/>
                    <a:p>
                      <a:pPr algn="ctr">
                        <a:lnSpc>
                          <a:spcPct val="107000"/>
                        </a:lnSpc>
                        <a:spcAft>
                          <a:spcPts val="800"/>
                        </a:spcAft>
                      </a:pPr>
                      <a:r>
                        <a:rPr lang="en-US" sz="1100">
                          <a:effectLst/>
                        </a:rPr>
                        <a:t>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g</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9636422"/>
                  </a:ext>
                </a:extLst>
              </a:tr>
              <a:tr h="0">
                <a:tc>
                  <a:txBody>
                    <a:bodyPr/>
                    <a:lstStyle/>
                    <a:p>
                      <a:pPr algn="ctr">
                        <a:lnSpc>
                          <a:spcPct val="107000"/>
                        </a:lnSpc>
                        <a:spcAft>
                          <a:spcPts val="800"/>
                        </a:spcAft>
                      </a:pPr>
                      <a:r>
                        <a:rPr lang="en-US" sz="1100">
                          <a:effectLst/>
                        </a:rPr>
                        <a:t>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g</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704354"/>
                  </a:ext>
                </a:extLst>
              </a:tr>
              <a:tr h="0">
                <a:tc>
                  <a:txBody>
                    <a:bodyPr/>
                    <a:lstStyle/>
                    <a:p>
                      <a:pPr algn="ctr">
                        <a:lnSpc>
                          <a:spcPct val="107000"/>
                        </a:lnSpc>
                        <a:spcAft>
                          <a:spcPts val="800"/>
                        </a:spcAft>
                      </a:pPr>
                      <a:r>
                        <a:rPr lang="en-US" sz="1100">
                          <a:effectLst/>
                        </a:rPr>
                        <a:t>g</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h</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3151658"/>
                  </a:ext>
                </a:extLst>
              </a:tr>
              <a:tr h="0">
                <a:tc>
                  <a:txBody>
                    <a:bodyPr/>
                    <a:lstStyle/>
                    <a:p>
                      <a:pPr algn="ctr">
                        <a:lnSpc>
                          <a:spcPct val="107000"/>
                        </a:lnSpc>
                        <a:spcAft>
                          <a:spcPts val="800"/>
                        </a:spcAft>
                      </a:pPr>
                      <a:r>
                        <a:rPr lang="en-US" sz="1100">
                          <a:effectLst/>
                        </a:rPr>
                        <a:t>h</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 </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63149818"/>
                  </a:ext>
                </a:extLst>
              </a:tr>
            </a:tbl>
          </a:graphicData>
        </a:graphic>
      </p:graphicFrame>
      <p:sp>
        <p:nvSpPr>
          <p:cNvPr id="14" name="文本框 13">
            <a:extLst>
              <a:ext uri="{FF2B5EF4-FFF2-40B4-BE49-F238E27FC236}">
                <a16:creationId xmlns:a16="http://schemas.microsoft.com/office/drawing/2014/main" id="{974D7FDA-5387-40DE-AA48-E2D5FD6704ED}"/>
              </a:ext>
            </a:extLst>
          </p:cNvPr>
          <p:cNvSpPr txBox="1"/>
          <p:nvPr/>
        </p:nvSpPr>
        <p:spPr>
          <a:xfrm>
            <a:off x="5976342" y="2202818"/>
            <a:ext cx="5915487" cy="523220"/>
          </a:xfrm>
          <a:prstGeom prst="rect">
            <a:avLst/>
          </a:prstGeom>
          <a:noFill/>
        </p:spPr>
        <p:txBody>
          <a:bodyPr wrap="square" rtlCol="0">
            <a:spAutoFit/>
          </a:bodyPr>
          <a:lstStyle/>
          <a:p>
            <a:pPr algn="just"/>
            <a:r>
              <a:rPr lang="en-US" altLang="zh-CN" sz="1400" dirty="0">
                <a:solidFill>
                  <a:srgbClr val="FF0000"/>
                </a:solidFill>
              </a:rPr>
              <a:t>The project network require only 1 start and 1 end node. This network has 2 end node (node 6 and node 8). No connecting lines without arrow.</a:t>
            </a:r>
            <a:endParaRPr lang="zh-CN" altLang="en-US" sz="1400" dirty="0">
              <a:solidFill>
                <a:srgbClr val="FF0000"/>
              </a:solidFill>
            </a:endParaRPr>
          </a:p>
        </p:txBody>
      </p:sp>
      <p:sp>
        <p:nvSpPr>
          <p:cNvPr id="17" name="文本框 16">
            <a:extLst>
              <a:ext uri="{FF2B5EF4-FFF2-40B4-BE49-F238E27FC236}">
                <a16:creationId xmlns:a16="http://schemas.microsoft.com/office/drawing/2014/main" id="{7512C9D6-F35D-4DEC-BBC6-31FD577F1BBC}"/>
              </a:ext>
            </a:extLst>
          </p:cNvPr>
          <p:cNvSpPr txBox="1"/>
          <p:nvPr/>
        </p:nvSpPr>
        <p:spPr>
          <a:xfrm>
            <a:off x="6096000" y="4238858"/>
            <a:ext cx="5915487" cy="523220"/>
          </a:xfrm>
          <a:prstGeom prst="rect">
            <a:avLst/>
          </a:prstGeom>
          <a:noFill/>
        </p:spPr>
        <p:txBody>
          <a:bodyPr wrap="square" rtlCol="0">
            <a:spAutoFit/>
          </a:bodyPr>
          <a:lstStyle/>
          <a:p>
            <a:pPr algn="just"/>
            <a:r>
              <a:rPr lang="en-US" altLang="zh-CN" sz="1400" dirty="0">
                <a:solidFill>
                  <a:srgbClr val="FF0000"/>
                </a:solidFill>
              </a:rPr>
              <a:t>Here activity d and activity f do not have successor g. activity c does not have successor d.</a:t>
            </a:r>
            <a:endParaRPr lang="zh-CN" altLang="en-US" sz="1400" dirty="0">
              <a:solidFill>
                <a:srgbClr val="FF0000"/>
              </a:solidFill>
            </a:endParaRPr>
          </a:p>
        </p:txBody>
      </p:sp>
      <p:sp>
        <p:nvSpPr>
          <p:cNvPr id="2" name="Rectangle 2">
            <a:extLst>
              <a:ext uri="{FF2B5EF4-FFF2-40B4-BE49-F238E27FC236}">
                <a16:creationId xmlns:a16="http://schemas.microsoft.com/office/drawing/2014/main" id="{9CF20722-2AE5-4D8A-8CE2-CF44289FA3F0}"/>
              </a:ext>
            </a:extLst>
          </p:cNvPr>
          <p:cNvSpPr>
            <a:spLocks noChangeArrowheads="1"/>
          </p:cNvSpPr>
          <p:nvPr/>
        </p:nvSpPr>
        <p:spPr bwMode="auto">
          <a:xfrm>
            <a:off x="665826" y="39505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1D2F4A80-A912-484A-AC64-34B0790C2AA1}"/>
              </a:ext>
            </a:extLst>
          </p:cNvPr>
          <p:cNvGraphicFramePr>
            <a:graphicFrameLocks noChangeAspect="1"/>
          </p:cNvGraphicFramePr>
          <p:nvPr>
            <p:extLst>
              <p:ext uri="{D42A27DB-BD31-4B8C-83A1-F6EECF244321}">
                <p14:modId xmlns:p14="http://schemas.microsoft.com/office/powerpoint/2010/main" val="4049912733"/>
              </p:ext>
            </p:extLst>
          </p:nvPr>
        </p:nvGraphicFramePr>
        <p:xfrm>
          <a:off x="665826" y="3950563"/>
          <a:ext cx="4419600" cy="1619250"/>
        </p:xfrm>
        <a:graphic>
          <a:graphicData uri="http://schemas.openxmlformats.org/presentationml/2006/ole">
            <mc:AlternateContent xmlns:mc="http://schemas.openxmlformats.org/markup-compatibility/2006">
              <mc:Choice xmlns:v="urn:schemas-microsoft-com:vml" Requires="v">
                <p:oleObj spid="_x0000_s2054" name="Visio" r:id="rId3" imgW="7734054" imgH="2828925" progId="Visio.Drawing.15">
                  <p:embed/>
                </p:oleObj>
              </mc:Choice>
              <mc:Fallback>
                <p:oleObj name="Visio" r:id="rId3" imgW="7734054" imgH="282892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26" y="3950563"/>
                        <a:ext cx="4419600" cy="161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图片 5" descr="图示&#10;&#10;描述已自动生成">
            <a:extLst>
              <a:ext uri="{FF2B5EF4-FFF2-40B4-BE49-F238E27FC236}">
                <a16:creationId xmlns:a16="http://schemas.microsoft.com/office/drawing/2014/main" id="{32EED227-242A-4276-835E-5E404BBEB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94" y="718950"/>
            <a:ext cx="4268933" cy="1535466"/>
          </a:xfrm>
          <a:prstGeom prst="rect">
            <a:avLst/>
          </a:prstGeom>
        </p:spPr>
      </p:pic>
      <p:pic>
        <p:nvPicPr>
          <p:cNvPr id="10" name="图片 9" descr="图示, 示意图&#10;&#10;描述已自动生成">
            <a:extLst>
              <a:ext uri="{FF2B5EF4-FFF2-40B4-BE49-F238E27FC236}">
                <a16:creationId xmlns:a16="http://schemas.microsoft.com/office/drawing/2014/main" id="{B2286526-A5F9-4E45-82FE-D1C636AD33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2960" y="2726038"/>
            <a:ext cx="3402249" cy="1587716"/>
          </a:xfrm>
          <a:prstGeom prst="rect">
            <a:avLst/>
          </a:prstGeom>
        </p:spPr>
      </p:pic>
      <p:pic>
        <p:nvPicPr>
          <p:cNvPr id="15" name="图片 14" descr="图示&#10;&#10;描述已自动生成">
            <a:extLst>
              <a:ext uri="{FF2B5EF4-FFF2-40B4-BE49-F238E27FC236}">
                <a16:creationId xmlns:a16="http://schemas.microsoft.com/office/drawing/2014/main" id="{6C3D34E7-05C8-4C33-8F57-F8CA151BF0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1646" y="4715560"/>
            <a:ext cx="3664876" cy="1708505"/>
          </a:xfrm>
          <a:prstGeom prst="rect">
            <a:avLst/>
          </a:prstGeom>
        </p:spPr>
      </p:pic>
      <p:sp>
        <p:nvSpPr>
          <p:cNvPr id="18" name="文本框 17">
            <a:extLst>
              <a:ext uri="{FF2B5EF4-FFF2-40B4-BE49-F238E27FC236}">
                <a16:creationId xmlns:a16="http://schemas.microsoft.com/office/drawing/2014/main" id="{22EF1656-D18B-498F-9560-83851A014DCE}"/>
              </a:ext>
            </a:extLst>
          </p:cNvPr>
          <p:cNvSpPr txBox="1"/>
          <p:nvPr/>
        </p:nvSpPr>
        <p:spPr>
          <a:xfrm>
            <a:off x="6096000" y="6302651"/>
            <a:ext cx="5915487" cy="523220"/>
          </a:xfrm>
          <a:prstGeom prst="rect">
            <a:avLst/>
          </a:prstGeom>
          <a:noFill/>
        </p:spPr>
        <p:txBody>
          <a:bodyPr wrap="square" rtlCol="0">
            <a:spAutoFit/>
          </a:bodyPr>
          <a:lstStyle/>
          <a:p>
            <a:pPr algn="just"/>
            <a:r>
              <a:rPr lang="en-US" altLang="zh-CN" sz="1400" dirty="0">
                <a:solidFill>
                  <a:srgbClr val="FF0000"/>
                </a:solidFill>
              </a:rPr>
              <a:t>This solution is right, but we can delete node 7 and add node 4 and node 5 as activity 7. Less node and dummy activity is preferable.</a:t>
            </a:r>
            <a:endParaRPr lang="zh-CN" altLang="en-US" sz="1400" dirty="0">
              <a:solidFill>
                <a:srgbClr val="FF0000"/>
              </a:solidFill>
            </a:endParaRPr>
          </a:p>
        </p:txBody>
      </p:sp>
    </p:spTree>
    <p:extLst>
      <p:ext uri="{BB962C8B-B14F-4D97-AF65-F5344CB8AC3E}">
        <p14:creationId xmlns:p14="http://schemas.microsoft.com/office/powerpoint/2010/main" val="1172891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HW1</a:t>
            </a:r>
            <a:endParaRPr lang="zh-CN" altLang="en-US" dirty="0">
              <a:latin typeface="+mn-lt"/>
              <a:ea typeface="+mn-ea"/>
              <a:cs typeface="+mn-ea"/>
              <a:sym typeface="+mn-lt"/>
            </a:endParaRPr>
          </a:p>
        </p:txBody>
      </p:sp>
      <p:sp>
        <p:nvSpPr>
          <p:cNvPr id="16" name="文本框 15">
            <a:extLst>
              <a:ext uri="{FF2B5EF4-FFF2-40B4-BE49-F238E27FC236}">
                <a16:creationId xmlns:a16="http://schemas.microsoft.com/office/drawing/2014/main" id="{708B8F47-86A2-433B-A8B3-D0441893AADF}"/>
              </a:ext>
            </a:extLst>
          </p:cNvPr>
          <p:cNvSpPr txBox="1"/>
          <p:nvPr/>
        </p:nvSpPr>
        <p:spPr>
          <a:xfrm>
            <a:off x="104313" y="822949"/>
            <a:ext cx="6156664" cy="369332"/>
          </a:xfrm>
          <a:prstGeom prst="rect">
            <a:avLst/>
          </a:prstGeom>
          <a:noFill/>
        </p:spPr>
        <p:txBody>
          <a:bodyPr wrap="square">
            <a:spAutoFit/>
          </a:bodyPr>
          <a:lstStyle/>
          <a:p>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please give the </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AoN</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and </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AoA</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network of the following project.</a:t>
            </a:r>
            <a:endParaRPr lang="zh-CN" altLang="en-US" dirty="0"/>
          </a:p>
        </p:txBody>
      </p:sp>
      <p:graphicFrame>
        <p:nvGraphicFramePr>
          <p:cNvPr id="8" name="表格 7">
            <a:extLst>
              <a:ext uri="{FF2B5EF4-FFF2-40B4-BE49-F238E27FC236}">
                <a16:creationId xmlns:a16="http://schemas.microsoft.com/office/drawing/2014/main" id="{B2CB6232-16FF-46E2-84B5-A81A6BB86D3D}"/>
              </a:ext>
            </a:extLst>
          </p:cNvPr>
          <p:cNvGraphicFramePr>
            <a:graphicFrameLocks noGrp="1"/>
          </p:cNvGraphicFramePr>
          <p:nvPr>
            <p:extLst>
              <p:ext uri="{D42A27DB-BD31-4B8C-83A1-F6EECF244321}">
                <p14:modId xmlns:p14="http://schemas.microsoft.com/office/powerpoint/2010/main" val="2474450976"/>
              </p:ext>
            </p:extLst>
          </p:nvPr>
        </p:nvGraphicFramePr>
        <p:xfrm>
          <a:off x="1534502" y="1230312"/>
          <a:ext cx="3296285" cy="1614492"/>
        </p:xfrm>
        <a:graphic>
          <a:graphicData uri="http://schemas.openxmlformats.org/drawingml/2006/table">
            <a:tbl>
              <a:tblPr firstRow="1" firstCol="1" bandRow="1">
                <a:tableStyleId>{5940675A-B579-460E-94D1-54222C63F5DA}</a:tableStyleId>
              </a:tblPr>
              <a:tblGrid>
                <a:gridCol w="1469390">
                  <a:extLst>
                    <a:ext uri="{9D8B030D-6E8A-4147-A177-3AD203B41FA5}">
                      <a16:colId xmlns:a16="http://schemas.microsoft.com/office/drawing/2014/main" val="2744938684"/>
                    </a:ext>
                  </a:extLst>
                </a:gridCol>
                <a:gridCol w="1826895">
                  <a:extLst>
                    <a:ext uri="{9D8B030D-6E8A-4147-A177-3AD203B41FA5}">
                      <a16:colId xmlns:a16="http://schemas.microsoft.com/office/drawing/2014/main" val="909333506"/>
                    </a:ext>
                  </a:extLst>
                </a:gridCol>
              </a:tblGrid>
              <a:tr h="0">
                <a:tc>
                  <a:txBody>
                    <a:bodyPr/>
                    <a:lstStyle/>
                    <a:p>
                      <a:pPr algn="ctr">
                        <a:lnSpc>
                          <a:spcPct val="107000"/>
                        </a:lnSpc>
                        <a:spcAft>
                          <a:spcPts val="800"/>
                        </a:spcAft>
                      </a:pPr>
                      <a:r>
                        <a:rPr lang="en-US" sz="1100">
                          <a:effectLst/>
                        </a:rPr>
                        <a:t>Activity</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Immediate predecessors</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2227764"/>
                  </a:ext>
                </a:extLst>
              </a:tr>
              <a:tr h="0">
                <a:tc>
                  <a:txBody>
                    <a:bodyPr/>
                    <a:lstStyle/>
                    <a:p>
                      <a:pPr algn="ctr">
                        <a:lnSpc>
                          <a:spcPct val="107000"/>
                        </a:lnSpc>
                        <a:spcAft>
                          <a:spcPts val="800"/>
                        </a:spcAft>
                      </a:pPr>
                      <a:r>
                        <a:rPr lang="en-US" sz="1100">
                          <a:effectLst/>
                        </a:rPr>
                        <a:t>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0171129"/>
                  </a:ext>
                </a:extLst>
              </a:tr>
              <a:tr h="0">
                <a:tc>
                  <a:txBody>
                    <a:bodyPr/>
                    <a:lstStyle/>
                    <a:p>
                      <a:pPr algn="ctr">
                        <a:lnSpc>
                          <a:spcPct val="107000"/>
                        </a:lnSpc>
                        <a:spcAft>
                          <a:spcPts val="800"/>
                        </a:spcAft>
                      </a:pPr>
                      <a:r>
                        <a:rPr lang="en-US" sz="1100">
                          <a:effectLst/>
                        </a:rPr>
                        <a:t>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901340"/>
                  </a:ext>
                </a:extLst>
              </a:tr>
              <a:tr h="0">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5276896"/>
                  </a:ext>
                </a:extLst>
              </a:tr>
              <a:tr h="0">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00866289"/>
                  </a:ext>
                </a:extLst>
              </a:tr>
              <a:tr h="0">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2944698"/>
                  </a:ext>
                </a:extLst>
              </a:tr>
              <a:tr h="0">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3,4,5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9713483"/>
                  </a:ext>
                </a:extLst>
              </a:tr>
              <a:tr h="0">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4956540"/>
                  </a:ext>
                </a:extLst>
              </a:tr>
              <a:tr h="0">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6,7</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6319439"/>
                  </a:ext>
                </a:extLst>
              </a:tr>
            </a:tbl>
          </a:graphicData>
        </a:graphic>
      </p:graphicFrame>
      <p:pic>
        <p:nvPicPr>
          <p:cNvPr id="19" name="图片 18" descr="图示&#10;&#10;描述已自动生成">
            <a:extLst>
              <a:ext uri="{FF2B5EF4-FFF2-40B4-BE49-F238E27FC236}">
                <a16:creationId xmlns:a16="http://schemas.microsoft.com/office/drawing/2014/main" id="{FD624BEE-DD15-499B-9D3F-5BF481711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3762" y="822949"/>
            <a:ext cx="4097910" cy="1496167"/>
          </a:xfrm>
          <a:prstGeom prst="rect">
            <a:avLst/>
          </a:prstGeom>
        </p:spPr>
      </p:pic>
      <p:sp>
        <p:nvSpPr>
          <p:cNvPr id="20" name="文本框 19">
            <a:extLst>
              <a:ext uri="{FF2B5EF4-FFF2-40B4-BE49-F238E27FC236}">
                <a16:creationId xmlns:a16="http://schemas.microsoft.com/office/drawing/2014/main" id="{DA45797B-5B00-46AC-867C-38713BF1E9F3}"/>
              </a:ext>
            </a:extLst>
          </p:cNvPr>
          <p:cNvSpPr txBox="1"/>
          <p:nvPr/>
        </p:nvSpPr>
        <p:spPr>
          <a:xfrm>
            <a:off x="6276513" y="2240431"/>
            <a:ext cx="5915487" cy="307777"/>
          </a:xfrm>
          <a:prstGeom prst="rect">
            <a:avLst/>
          </a:prstGeom>
          <a:noFill/>
        </p:spPr>
        <p:txBody>
          <a:bodyPr wrap="square" rtlCol="0">
            <a:spAutoFit/>
          </a:bodyPr>
          <a:lstStyle/>
          <a:p>
            <a:pPr algn="just"/>
            <a:r>
              <a:rPr lang="en-US" altLang="zh-CN" sz="1400" dirty="0">
                <a:solidFill>
                  <a:srgbClr val="FF0000"/>
                </a:solidFill>
              </a:rPr>
              <a:t>This solution is right, but we prefer no crossing arrow line .</a:t>
            </a:r>
            <a:endParaRPr lang="zh-CN" altLang="en-US" sz="1400" dirty="0">
              <a:solidFill>
                <a:srgbClr val="FF0000"/>
              </a:solidFill>
            </a:endParaRPr>
          </a:p>
        </p:txBody>
      </p:sp>
      <p:pic>
        <p:nvPicPr>
          <p:cNvPr id="22" name="图片 21">
            <a:extLst>
              <a:ext uri="{FF2B5EF4-FFF2-40B4-BE49-F238E27FC236}">
                <a16:creationId xmlns:a16="http://schemas.microsoft.com/office/drawing/2014/main" id="{A68DD589-9FB4-4DE4-8D79-13B7462E9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557" y="2524224"/>
            <a:ext cx="2972215" cy="1733792"/>
          </a:xfrm>
          <a:prstGeom prst="rect">
            <a:avLst/>
          </a:prstGeom>
        </p:spPr>
      </p:pic>
      <p:sp>
        <p:nvSpPr>
          <p:cNvPr id="23" name="文本框 22">
            <a:extLst>
              <a:ext uri="{FF2B5EF4-FFF2-40B4-BE49-F238E27FC236}">
                <a16:creationId xmlns:a16="http://schemas.microsoft.com/office/drawing/2014/main" id="{329957AC-74A5-4F9F-A289-61CD79303728}"/>
              </a:ext>
            </a:extLst>
          </p:cNvPr>
          <p:cNvSpPr txBox="1"/>
          <p:nvPr/>
        </p:nvSpPr>
        <p:spPr>
          <a:xfrm>
            <a:off x="6276513" y="4104127"/>
            <a:ext cx="5915487" cy="307777"/>
          </a:xfrm>
          <a:prstGeom prst="rect">
            <a:avLst/>
          </a:prstGeom>
          <a:noFill/>
        </p:spPr>
        <p:txBody>
          <a:bodyPr wrap="square" rtlCol="0">
            <a:spAutoFit/>
          </a:bodyPr>
          <a:lstStyle/>
          <a:p>
            <a:pPr algn="just"/>
            <a:r>
              <a:rPr lang="en-US" altLang="zh-CN" sz="1400" dirty="0">
                <a:solidFill>
                  <a:srgbClr val="FF0000"/>
                </a:solidFill>
              </a:rPr>
              <a:t>Activity 5 does not have predecessor 2.</a:t>
            </a:r>
            <a:endParaRPr lang="zh-CN" altLang="en-US" sz="1400" dirty="0">
              <a:solidFill>
                <a:srgbClr val="FF0000"/>
              </a:solidFill>
            </a:endParaRPr>
          </a:p>
        </p:txBody>
      </p:sp>
      <p:pic>
        <p:nvPicPr>
          <p:cNvPr id="25" name="图片 24" descr="图片包含 图示&#10;&#10;描述已自动生成">
            <a:extLst>
              <a:ext uri="{FF2B5EF4-FFF2-40B4-BE49-F238E27FC236}">
                <a16:creationId xmlns:a16="http://schemas.microsoft.com/office/drawing/2014/main" id="{EF634C7C-C64F-494F-9018-0BC912BD9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449" y="4343891"/>
            <a:ext cx="3687986" cy="1711122"/>
          </a:xfrm>
          <a:prstGeom prst="rect">
            <a:avLst/>
          </a:prstGeom>
        </p:spPr>
      </p:pic>
      <p:sp>
        <p:nvSpPr>
          <p:cNvPr id="26" name="文本框 25">
            <a:extLst>
              <a:ext uri="{FF2B5EF4-FFF2-40B4-BE49-F238E27FC236}">
                <a16:creationId xmlns:a16="http://schemas.microsoft.com/office/drawing/2014/main" id="{C9FEEA72-1516-4CAC-8717-8194BDAC9FFA}"/>
              </a:ext>
            </a:extLst>
          </p:cNvPr>
          <p:cNvSpPr txBox="1"/>
          <p:nvPr/>
        </p:nvSpPr>
        <p:spPr>
          <a:xfrm>
            <a:off x="6260977" y="6055013"/>
            <a:ext cx="5915487" cy="307777"/>
          </a:xfrm>
          <a:prstGeom prst="rect">
            <a:avLst/>
          </a:prstGeom>
          <a:noFill/>
        </p:spPr>
        <p:txBody>
          <a:bodyPr wrap="square" rtlCol="0">
            <a:spAutoFit/>
          </a:bodyPr>
          <a:lstStyle/>
          <a:p>
            <a:pPr algn="just"/>
            <a:r>
              <a:rPr lang="en-US" altLang="zh-CN" sz="1400" dirty="0">
                <a:solidFill>
                  <a:srgbClr val="FF0000"/>
                </a:solidFill>
              </a:rPr>
              <a:t>More than 1 start activity in this network.</a:t>
            </a:r>
            <a:endParaRPr lang="zh-CN" altLang="en-US" sz="1400" dirty="0">
              <a:solidFill>
                <a:srgbClr val="FF0000"/>
              </a:solidFill>
            </a:endParaRPr>
          </a:p>
        </p:txBody>
      </p:sp>
      <p:pic>
        <p:nvPicPr>
          <p:cNvPr id="13" name="图片 12"/>
          <p:cNvPicPr>
            <a:picLocks noChangeAspect="1"/>
          </p:cNvPicPr>
          <p:nvPr/>
        </p:nvPicPr>
        <p:blipFill>
          <a:blip r:embed="rId5"/>
          <a:stretch>
            <a:fillRect/>
          </a:stretch>
        </p:blipFill>
        <p:spPr>
          <a:xfrm>
            <a:off x="840675" y="3704510"/>
            <a:ext cx="4779757" cy="1981916"/>
          </a:xfrm>
          <a:prstGeom prst="rect">
            <a:avLst/>
          </a:prstGeom>
        </p:spPr>
      </p:pic>
    </p:spTree>
    <p:extLst>
      <p:ext uri="{BB962C8B-B14F-4D97-AF65-F5344CB8AC3E}">
        <p14:creationId xmlns:p14="http://schemas.microsoft.com/office/powerpoint/2010/main" val="469566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HW1</a:t>
            </a:r>
            <a:endParaRPr lang="zh-CN" altLang="en-US" dirty="0">
              <a:latin typeface="+mn-lt"/>
              <a:ea typeface="+mn-ea"/>
              <a:cs typeface="+mn-ea"/>
              <a:sym typeface="+mn-lt"/>
            </a:endParaRPr>
          </a:p>
        </p:txBody>
      </p:sp>
      <p:sp>
        <p:nvSpPr>
          <p:cNvPr id="16" name="文本框 15">
            <a:extLst>
              <a:ext uri="{FF2B5EF4-FFF2-40B4-BE49-F238E27FC236}">
                <a16:creationId xmlns:a16="http://schemas.microsoft.com/office/drawing/2014/main" id="{708B8F47-86A2-433B-A8B3-D0441893AADF}"/>
              </a:ext>
            </a:extLst>
          </p:cNvPr>
          <p:cNvSpPr txBox="1"/>
          <p:nvPr/>
        </p:nvSpPr>
        <p:spPr>
          <a:xfrm>
            <a:off x="104313" y="822949"/>
            <a:ext cx="6156664" cy="369332"/>
          </a:xfrm>
          <a:prstGeom prst="rect">
            <a:avLst/>
          </a:prstGeom>
          <a:noFill/>
        </p:spPr>
        <p:txBody>
          <a:bodyPr wrap="square">
            <a:spAutoFit/>
          </a:bodyPr>
          <a:lstStyle/>
          <a:p>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please give the </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AoN</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and </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AoA</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 network of the following project.</a:t>
            </a:r>
            <a:endParaRPr lang="zh-CN" altLang="en-US" dirty="0"/>
          </a:p>
        </p:txBody>
      </p:sp>
      <p:graphicFrame>
        <p:nvGraphicFramePr>
          <p:cNvPr id="8" name="表格 7">
            <a:extLst>
              <a:ext uri="{FF2B5EF4-FFF2-40B4-BE49-F238E27FC236}">
                <a16:creationId xmlns:a16="http://schemas.microsoft.com/office/drawing/2014/main" id="{B2CB6232-16FF-46E2-84B5-A81A6BB86D3D}"/>
              </a:ext>
            </a:extLst>
          </p:cNvPr>
          <p:cNvGraphicFramePr>
            <a:graphicFrameLocks noGrp="1"/>
          </p:cNvGraphicFramePr>
          <p:nvPr/>
        </p:nvGraphicFramePr>
        <p:xfrm>
          <a:off x="1534502" y="1230312"/>
          <a:ext cx="3296285" cy="1614492"/>
        </p:xfrm>
        <a:graphic>
          <a:graphicData uri="http://schemas.openxmlformats.org/drawingml/2006/table">
            <a:tbl>
              <a:tblPr firstRow="1" firstCol="1" bandRow="1">
                <a:tableStyleId>{5940675A-B579-460E-94D1-54222C63F5DA}</a:tableStyleId>
              </a:tblPr>
              <a:tblGrid>
                <a:gridCol w="1469390">
                  <a:extLst>
                    <a:ext uri="{9D8B030D-6E8A-4147-A177-3AD203B41FA5}">
                      <a16:colId xmlns:a16="http://schemas.microsoft.com/office/drawing/2014/main" val="2744938684"/>
                    </a:ext>
                  </a:extLst>
                </a:gridCol>
                <a:gridCol w="1826895">
                  <a:extLst>
                    <a:ext uri="{9D8B030D-6E8A-4147-A177-3AD203B41FA5}">
                      <a16:colId xmlns:a16="http://schemas.microsoft.com/office/drawing/2014/main" val="909333506"/>
                    </a:ext>
                  </a:extLst>
                </a:gridCol>
              </a:tblGrid>
              <a:tr h="0">
                <a:tc>
                  <a:txBody>
                    <a:bodyPr/>
                    <a:lstStyle/>
                    <a:p>
                      <a:pPr algn="ctr">
                        <a:lnSpc>
                          <a:spcPct val="107000"/>
                        </a:lnSpc>
                        <a:spcAft>
                          <a:spcPts val="800"/>
                        </a:spcAft>
                      </a:pPr>
                      <a:r>
                        <a:rPr lang="en-US" sz="1100">
                          <a:effectLst/>
                        </a:rPr>
                        <a:t>Activity</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Immediate predecessors</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2227764"/>
                  </a:ext>
                </a:extLst>
              </a:tr>
              <a:tr h="0">
                <a:tc>
                  <a:txBody>
                    <a:bodyPr/>
                    <a:lstStyle/>
                    <a:p>
                      <a:pPr algn="ctr">
                        <a:lnSpc>
                          <a:spcPct val="107000"/>
                        </a:lnSpc>
                        <a:spcAft>
                          <a:spcPts val="800"/>
                        </a:spcAft>
                      </a:pPr>
                      <a:r>
                        <a:rPr lang="en-US" sz="1100">
                          <a:effectLst/>
                        </a:rPr>
                        <a:t>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0171129"/>
                  </a:ext>
                </a:extLst>
              </a:tr>
              <a:tr h="0">
                <a:tc>
                  <a:txBody>
                    <a:bodyPr/>
                    <a:lstStyle/>
                    <a:p>
                      <a:pPr algn="ctr">
                        <a:lnSpc>
                          <a:spcPct val="107000"/>
                        </a:lnSpc>
                        <a:spcAft>
                          <a:spcPts val="800"/>
                        </a:spcAft>
                      </a:pPr>
                      <a:r>
                        <a:rPr lang="en-US" sz="1100">
                          <a:effectLst/>
                        </a:rPr>
                        <a:t>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901340"/>
                  </a:ext>
                </a:extLst>
              </a:tr>
              <a:tr h="0">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5276896"/>
                  </a:ext>
                </a:extLst>
              </a:tr>
              <a:tr h="0">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00866289"/>
                  </a:ext>
                </a:extLst>
              </a:tr>
              <a:tr h="0">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2944698"/>
                  </a:ext>
                </a:extLst>
              </a:tr>
              <a:tr h="0">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3,4,5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9713483"/>
                  </a:ext>
                </a:extLst>
              </a:tr>
              <a:tr h="0">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4956540"/>
                  </a:ext>
                </a:extLst>
              </a:tr>
              <a:tr h="0">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6,7</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6319439"/>
                  </a:ext>
                </a:extLst>
              </a:tr>
            </a:tbl>
          </a:graphicData>
        </a:graphic>
      </p:graphicFrame>
      <p:graphicFrame>
        <p:nvGraphicFramePr>
          <p:cNvPr id="6" name="对象 5">
            <a:extLst>
              <a:ext uri="{FF2B5EF4-FFF2-40B4-BE49-F238E27FC236}">
                <a16:creationId xmlns:a16="http://schemas.microsoft.com/office/drawing/2014/main" id="{CD5B4195-1CE2-4027-9A81-A9085672B75E}"/>
              </a:ext>
            </a:extLst>
          </p:cNvPr>
          <p:cNvGraphicFramePr>
            <a:graphicFrameLocks noChangeAspect="1"/>
          </p:cNvGraphicFramePr>
          <p:nvPr>
            <p:extLst>
              <p:ext uri="{D42A27DB-BD31-4B8C-83A1-F6EECF244321}">
                <p14:modId xmlns:p14="http://schemas.microsoft.com/office/powerpoint/2010/main" val="306782254"/>
              </p:ext>
            </p:extLst>
          </p:nvPr>
        </p:nvGraphicFramePr>
        <p:xfrm>
          <a:off x="666979" y="4094350"/>
          <a:ext cx="4048125" cy="1571625"/>
        </p:xfrm>
        <a:graphic>
          <a:graphicData uri="http://schemas.openxmlformats.org/presentationml/2006/ole">
            <mc:AlternateContent xmlns:mc="http://schemas.openxmlformats.org/markup-compatibility/2006">
              <mc:Choice xmlns:v="urn:schemas-microsoft-com:vml" Requires="v">
                <p:oleObj spid="_x0000_s4102" name="Visio" r:id="rId3" imgW="6743657" imgH="2619362" progId="Visio.Drawing.15">
                  <p:embed/>
                </p:oleObj>
              </mc:Choice>
              <mc:Fallback>
                <p:oleObj name="Visio" r:id="rId3" imgW="6743657" imgH="261936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979" y="4094350"/>
                        <a:ext cx="4048125" cy="157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图片 8" descr="手表的卡通人物&#10;&#10;描述已自动生成">
            <a:extLst>
              <a:ext uri="{FF2B5EF4-FFF2-40B4-BE49-F238E27FC236}">
                <a16:creationId xmlns:a16="http://schemas.microsoft.com/office/drawing/2014/main" id="{7BC35882-7235-4445-9C98-734F5D5F8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0062" y="735132"/>
            <a:ext cx="3597172" cy="1427139"/>
          </a:xfrm>
          <a:prstGeom prst="rect">
            <a:avLst/>
          </a:prstGeom>
        </p:spPr>
      </p:pic>
      <p:sp>
        <p:nvSpPr>
          <p:cNvPr id="18" name="文本框 17">
            <a:extLst>
              <a:ext uri="{FF2B5EF4-FFF2-40B4-BE49-F238E27FC236}">
                <a16:creationId xmlns:a16="http://schemas.microsoft.com/office/drawing/2014/main" id="{A7266196-BB20-42E8-B0E5-466E4CAA5ECE}"/>
              </a:ext>
            </a:extLst>
          </p:cNvPr>
          <p:cNvSpPr txBox="1"/>
          <p:nvPr/>
        </p:nvSpPr>
        <p:spPr>
          <a:xfrm>
            <a:off x="6276513" y="2056879"/>
            <a:ext cx="5915487" cy="523220"/>
          </a:xfrm>
          <a:prstGeom prst="rect">
            <a:avLst/>
          </a:prstGeom>
          <a:noFill/>
        </p:spPr>
        <p:txBody>
          <a:bodyPr wrap="square" rtlCol="0">
            <a:spAutoFit/>
          </a:bodyPr>
          <a:lstStyle/>
          <a:p>
            <a:pPr algn="just"/>
            <a:r>
              <a:rPr lang="en-US" altLang="zh-CN" sz="1400" dirty="0">
                <a:solidFill>
                  <a:srgbClr val="FF0000"/>
                </a:solidFill>
              </a:rPr>
              <a:t>More than 1 start node in this network. You can delete node 9 add node 8 and 10 directly as activity 6.</a:t>
            </a:r>
            <a:endParaRPr lang="zh-CN" altLang="en-US" sz="1400" dirty="0">
              <a:solidFill>
                <a:srgbClr val="FF0000"/>
              </a:solidFill>
            </a:endParaRPr>
          </a:p>
        </p:txBody>
      </p:sp>
      <p:pic>
        <p:nvPicPr>
          <p:cNvPr id="11" name="图片 10" descr="图示&#10;&#10;描述已自动生成">
            <a:extLst>
              <a:ext uri="{FF2B5EF4-FFF2-40B4-BE49-F238E27FC236}">
                <a16:creationId xmlns:a16="http://schemas.microsoft.com/office/drawing/2014/main" id="{62D9C1A7-09AB-4F78-B693-7A853B18C4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0305" y="2626648"/>
            <a:ext cx="4667901" cy="1714739"/>
          </a:xfrm>
          <a:prstGeom prst="rect">
            <a:avLst/>
          </a:prstGeom>
        </p:spPr>
      </p:pic>
      <p:sp>
        <p:nvSpPr>
          <p:cNvPr id="21" name="文本框 20">
            <a:extLst>
              <a:ext uri="{FF2B5EF4-FFF2-40B4-BE49-F238E27FC236}">
                <a16:creationId xmlns:a16="http://schemas.microsoft.com/office/drawing/2014/main" id="{D52AF509-8CCE-47A5-BE91-DBA60DEBEE12}"/>
              </a:ext>
            </a:extLst>
          </p:cNvPr>
          <p:cNvSpPr txBox="1"/>
          <p:nvPr/>
        </p:nvSpPr>
        <p:spPr>
          <a:xfrm>
            <a:off x="6240904" y="4283024"/>
            <a:ext cx="5915487" cy="523220"/>
          </a:xfrm>
          <a:prstGeom prst="rect">
            <a:avLst/>
          </a:prstGeom>
          <a:noFill/>
        </p:spPr>
        <p:txBody>
          <a:bodyPr wrap="square" rtlCol="0">
            <a:spAutoFit/>
          </a:bodyPr>
          <a:lstStyle/>
          <a:p>
            <a:pPr algn="just"/>
            <a:r>
              <a:rPr lang="en-US" altLang="zh-CN" sz="1400" dirty="0">
                <a:solidFill>
                  <a:srgbClr val="FF0000"/>
                </a:solidFill>
              </a:rPr>
              <a:t>More than 1 start node in this network. The dash line has no arrow. The arrows start from node s have no activity label.</a:t>
            </a:r>
            <a:endParaRPr lang="zh-CN" altLang="en-US" sz="1400" dirty="0">
              <a:solidFill>
                <a:srgbClr val="FF0000"/>
              </a:solidFill>
            </a:endParaRPr>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5847" y="4968879"/>
            <a:ext cx="3914631" cy="1339801"/>
          </a:xfrm>
          <a:prstGeom prst="rect">
            <a:avLst/>
          </a:prstGeom>
        </p:spPr>
      </p:pic>
      <p:sp>
        <p:nvSpPr>
          <p:cNvPr id="12" name="文本框 11">
            <a:extLst>
              <a:ext uri="{FF2B5EF4-FFF2-40B4-BE49-F238E27FC236}">
                <a16:creationId xmlns:a16="http://schemas.microsoft.com/office/drawing/2014/main" id="{D52AF509-8CCE-47A5-BE91-DBA60DEBEE12}"/>
              </a:ext>
            </a:extLst>
          </p:cNvPr>
          <p:cNvSpPr txBox="1"/>
          <p:nvPr/>
        </p:nvSpPr>
        <p:spPr>
          <a:xfrm>
            <a:off x="6276513" y="6295459"/>
            <a:ext cx="5915487" cy="307777"/>
          </a:xfrm>
          <a:prstGeom prst="rect">
            <a:avLst/>
          </a:prstGeom>
          <a:noFill/>
        </p:spPr>
        <p:txBody>
          <a:bodyPr wrap="square" rtlCol="0">
            <a:spAutoFit/>
          </a:bodyPr>
          <a:lstStyle/>
          <a:p>
            <a:pPr algn="just"/>
            <a:r>
              <a:rPr lang="en-US" altLang="zh-CN" sz="1400" dirty="0" smtClean="0">
                <a:solidFill>
                  <a:srgbClr val="FF0000"/>
                </a:solidFill>
              </a:rPr>
              <a:t>No labels on the nodes, and too many unnecessary dummy </a:t>
            </a:r>
            <a:r>
              <a:rPr lang="en-US" altLang="zh-CN" sz="1400" dirty="0" err="1" smtClean="0">
                <a:solidFill>
                  <a:srgbClr val="FF0000"/>
                </a:solidFill>
              </a:rPr>
              <a:t>antivities</a:t>
            </a:r>
            <a:r>
              <a:rPr lang="en-US" altLang="zh-CN" sz="1400" dirty="0" smtClean="0">
                <a:solidFill>
                  <a:srgbClr val="FF0000"/>
                </a:solidFill>
              </a:rPr>
              <a:t>.</a:t>
            </a:r>
            <a:endParaRPr lang="zh-CN" altLang="en-US" sz="1400" dirty="0">
              <a:solidFill>
                <a:srgbClr val="FF0000"/>
              </a:solidFill>
            </a:endParaRPr>
          </a:p>
        </p:txBody>
      </p:sp>
    </p:spTree>
    <p:extLst>
      <p:ext uri="{BB962C8B-B14F-4D97-AF65-F5344CB8AC3E}">
        <p14:creationId xmlns:p14="http://schemas.microsoft.com/office/powerpoint/2010/main" val="2315366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HW1</a:t>
            </a:r>
            <a:endParaRPr lang="zh-CN" altLang="en-US" dirty="0">
              <a:latin typeface="+mn-lt"/>
              <a:ea typeface="+mn-ea"/>
              <a:cs typeface="+mn-ea"/>
              <a:sym typeface="+mn-lt"/>
            </a:endParaRPr>
          </a:p>
        </p:txBody>
      </p:sp>
      <p:sp>
        <p:nvSpPr>
          <p:cNvPr id="2" name="Rectangle 2">
            <a:extLst>
              <a:ext uri="{FF2B5EF4-FFF2-40B4-BE49-F238E27FC236}">
                <a16:creationId xmlns:a16="http://schemas.microsoft.com/office/drawing/2014/main" id="{D599E784-3519-4DF0-A183-5EDC79E62D8B}"/>
              </a:ext>
            </a:extLst>
          </p:cNvPr>
          <p:cNvSpPr>
            <a:spLocks noChangeArrowheads="1"/>
          </p:cNvSpPr>
          <p:nvPr/>
        </p:nvSpPr>
        <p:spPr bwMode="auto">
          <a:xfrm>
            <a:off x="0" y="914540"/>
            <a:ext cx="870899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3</a:t>
            </a:r>
            <a:r>
              <a:rPr kumimoji="0" lang="zh-CN" altLang="en-US" sz="11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a:t>
            </a:r>
            <a:r>
              <a:rPr kumimoji="0" lang="en-US" altLang="zh-CN" sz="11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please calculate the ES, EF, LS, LF, FF, TF time of every activity in the project.(the letter and number on the arc are activity and it’s duration)</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对象 3">
            <a:extLst>
              <a:ext uri="{FF2B5EF4-FFF2-40B4-BE49-F238E27FC236}">
                <a16:creationId xmlns:a16="http://schemas.microsoft.com/office/drawing/2014/main" id="{4ACB5BB1-0996-4F1C-93CB-1F0BCFF39754}"/>
              </a:ext>
            </a:extLst>
          </p:cNvPr>
          <p:cNvGraphicFramePr>
            <a:graphicFrameLocks noChangeAspect="1"/>
          </p:cNvGraphicFramePr>
          <p:nvPr>
            <p:extLst>
              <p:ext uri="{D42A27DB-BD31-4B8C-83A1-F6EECF244321}">
                <p14:modId xmlns:p14="http://schemas.microsoft.com/office/powerpoint/2010/main" val="1501298318"/>
              </p:ext>
            </p:extLst>
          </p:nvPr>
        </p:nvGraphicFramePr>
        <p:xfrm>
          <a:off x="204187" y="1211777"/>
          <a:ext cx="4810125" cy="2914650"/>
        </p:xfrm>
        <a:graphic>
          <a:graphicData uri="http://schemas.openxmlformats.org/presentationml/2006/ole">
            <mc:AlternateContent xmlns:mc="http://schemas.openxmlformats.org/markup-compatibility/2006">
              <mc:Choice xmlns:v="urn:schemas-microsoft-com:vml" Requires="v">
                <p:oleObj spid="_x0000_s5126" name="Visio" r:id="rId3" imgW="10553599" imgH="6381763" progId="Visio.Drawing.15">
                  <p:embed/>
                </p:oleObj>
              </mc:Choice>
              <mc:Fallback>
                <p:oleObj name="Visio" r:id="rId3" imgW="10553599" imgH="638176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87" y="1211777"/>
                        <a:ext cx="4810125" cy="291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表格 4">
            <a:extLst>
              <a:ext uri="{FF2B5EF4-FFF2-40B4-BE49-F238E27FC236}">
                <a16:creationId xmlns:a16="http://schemas.microsoft.com/office/drawing/2014/main" id="{9A00C455-85B0-44A0-83AF-7A03A05FB6F3}"/>
              </a:ext>
            </a:extLst>
          </p:cNvPr>
          <p:cNvGraphicFramePr>
            <a:graphicFrameLocks noGrp="1"/>
          </p:cNvGraphicFramePr>
          <p:nvPr>
            <p:extLst>
              <p:ext uri="{D42A27DB-BD31-4B8C-83A1-F6EECF244321}">
                <p14:modId xmlns:p14="http://schemas.microsoft.com/office/powerpoint/2010/main" val="4003041236"/>
              </p:ext>
            </p:extLst>
          </p:nvPr>
        </p:nvGraphicFramePr>
        <p:xfrm>
          <a:off x="6096000" y="1353329"/>
          <a:ext cx="5480050" cy="1973268"/>
        </p:xfrm>
        <a:graphic>
          <a:graphicData uri="http://schemas.openxmlformats.org/drawingml/2006/table">
            <a:tbl>
              <a:tblPr firstRow="1" firstCol="1" bandRow="1">
                <a:tableStyleId>{5940675A-B579-460E-94D1-54222C63F5DA}</a:tableStyleId>
              </a:tblPr>
              <a:tblGrid>
                <a:gridCol w="762635">
                  <a:extLst>
                    <a:ext uri="{9D8B030D-6E8A-4147-A177-3AD203B41FA5}">
                      <a16:colId xmlns:a16="http://schemas.microsoft.com/office/drawing/2014/main" val="725974148"/>
                    </a:ext>
                  </a:extLst>
                </a:gridCol>
                <a:gridCol w="786765">
                  <a:extLst>
                    <a:ext uri="{9D8B030D-6E8A-4147-A177-3AD203B41FA5}">
                      <a16:colId xmlns:a16="http://schemas.microsoft.com/office/drawing/2014/main" val="2368052312"/>
                    </a:ext>
                  </a:extLst>
                </a:gridCol>
                <a:gridCol w="786765">
                  <a:extLst>
                    <a:ext uri="{9D8B030D-6E8A-4147-A177-3AD203B41FA5}">
                      <a16:colId xmlns:a16="http://schemas.microsoft.com/office/drawing/2014/main" val="366587912"/>
                    </a:ext>
                  </a:extLst>
                </a:gridCol>
                <a:gridCol w="784860">
                  <a:extLst>
                    <a:ext uri="{9D8B030D-6E8A-4147-A177-3AD203B41FA5}">
                      <a16:colId xmlns:a16="http://schemas.microsoft.com/office/drawing/2014/main" val="3585580906"/>
                    </a:ext>
                  </a:extLst>
                </a:gridCol>
                <a:gridCol w="784860">
                  <a:extLst>
                    <a:ext uri="{9D8B030D-6E8A-4147-A177-3AD203B41FA5}">
                      <a16:colId xmlns:a16="http://schemas.microsoft.com/office/drawing/2014/main" val="1880759378"/>
                    </a:ext>
                  </a:extLst>
                </a:gridCol>
                <a:gridCol w="786765">
                  <a:extLst>
                    <a:ext uri="{9D8B030D-6E8A-4147-A177-3AD203B41FA5}">
                      <a16:colId xmlns:a16="http://schemas.microsoft.com/office/drawing/2014/main" val="2805105175"/>
                    </a:ext>
                  </a:extLst>
                </a:gridCol>
                <a:gridCol w="787400">
                  <a:extLst>
                    <a:ext uri="{9D8B030D-6E8A-4147-A177-3AD203B41FA5}">
                      <a16:colId xmlns:a16="http://schemas.microsoft.com/office/drawing/2014/main" val="2517256581"/>
                    </a:ext>
                  </a:extLst>
                </a:gridCol>
              </a:tblGrid>
              <a:tr h="0">
                <a:tc>
                  <a:txBody>
                    <a:bodyPr/>
                    <a:lstStyle/>
                    <a:p>
                      <a:pPr algn="ctr">
                        <a:lnSpc>
                          <a:spcPct val="107000"/>
                        </a:lnSpc>
                        <a:spcAft>
                          <a:spcPts val="800"/>
                        </a:spcAft>
                      </a:pPr>
                      <a:r>
                        <a:rPr lang="en-US" sz="1100">
                          <a:effectLst/>
                        </a:rPr>
                        <a:t> </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ES</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EF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LS</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LF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FF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TF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1339632"/>
                  </a:ext>
                </a:extLst>
              </a:tr>
              <a:tr h="0">
                <a:tc>
                  <a:txBody>
                    <a:bodyPr/>
                    <a:lstStyle/>
                    <a:p>
                      <a:pPr algn="ctr">
                        <a:lnSpc>
                          <a:spcPct val="107000"/>
                        </a:lnSpc>
                        <a:spcAft>
                          <a:spcPts val="800"/>
                        </a:spcAft>
                      </a:pPr>
                      <a:r>
                        <a:rPr lang="en-US" sz="1100">
                          <a:effectLst/>
                        </a:rPr>
                        <a:t>A</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3738055"/>
                  </a:ext>
                </a:extLst>
              </a:tr>
              <a:tr h="0">
                <a:tc>
                  <a:txBody>
                    <a:bodyPr/>
                    <a:lstStyle/>
                    <a:p>
                      <a:pPr algn="ctr">
                        <a:lnSpc>
                          <a:spcPct val="107000"/>
                        </a:lnSpc>
                        <a:spcAft>
                          <a:spcPts val="800"/>
                        </a:spcAft>
                      </a:pPr>
                      <a:r>
                        <a:rPr lang="en-US" sz="1100">
                          <a:effectLst/>
                        </a:rPr>
                        <a:t>B</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22269862"/>
                  </a:ext>
                </a:extLst>
              </a:tr>
              <a:tr h="0">
                <a:tc>
                  <a:txBody>
                    <a:bodyPr/>
                    <a:lstStyle/>
                    <a:p>
                      <a:pPr algn="ctr">
                        <a:lnSpc>
                          <a:spcPct val="107000"/>
                        </a:lnSpc>
                        <a:spcAft>
                          <a:spcPts val="800"/>
                        </a:spcAft>
                      </a:pPr>
                      <a:r>
                        <a:rPr lang="en-US" sz="1100" dirty="0">
                          <a:solidFill>
                            <a:srgbClr val="FF0000"/>
                          </a:solidFill>
                          <a:effectLst/>
                        </a:rPr>
                        <a:t>C</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9894279"/>
                  </a:ext>
                </a:extLst>
              </a:tr>
              <a:tr h="0">
                <a:tc>
                  <a:txBody>
                    <a:bodyPr/>
                    <a:lstStyle/>
                    <a:p>
                      <a:pPr algn="ctr">
                        <a:lnSpc>
                          <a:spcPct val="107000"/>
                        </a:lnSpc>
                        <a:spcAft>
                          <a:spcPts val="800"/>
                        </a:spcAft>
                      </a:pPr>
                      <a:r>
                        <a:rPr lang="en-US" sz="1100">
                          <a:effectLst/>
                        </a:rPr>
                        <a:t>D</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63527696"/>
                  </a:ext>
                </a:extLst>
              </a:tr>
              <a:tr h="0">
                <a:tc>
                  <a:txBody>
                    <a:bodyPr/>
                    <a:lstStyle/>
                    <a:p>
                      <a:pPr algn="ctr">
                        <a:lnSpc>
                          <a:spcPct val="107000"/>
                        </a:lnSpc>
                        <a:spcAft>
                          <a:spcPts val="800"/>
                        </a:spcAft>
                      </a:pPr>
                      <a:r>
                        <a:rPr lang="en-US" sz="1100">
                          <a:effectLst/>
                        </a:rPr>
                        <a:t>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9761528"/>
                  </a:ext>
                </a:extLst>
              </a:tr>
              <a:tr h="0">
                <a:tc>
                  <a:txBody>
                    <a:bodyPr/>
                    <a:lstStyle/>
                    <a:p>
                      <a:pPr algn="ctr">
                        <a:lnSpc>
                          <a:spcPct val="107000"/>
                        </a:lnSpc>
                        <a:spcAft>
                          <a:spcPts val="800"/>
                        </a:spcAft>
                      </a:pPr>
                      <a:r>
                        <a:rPr lang="en-US" sz="1100">
                          <a:effectLst/>
                        </a:rPr>
                        <a:t>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39652"/>
                  </a:ext>
                </a:extLst>
              </a:tr>
              <a:tr h="0">
                <a:tc>
                  <a:txBody>
                    <a:bodyPr/>
                    <a:lstStyle/>
                    <a:p>
                      <a:pPr algn="ctr">
                        <a:lnSpc>
                          <a:spcPct val="107000"/>
                        </a:lnSpc>
                        <a:spcAft>
                          <a:spcPts val="800"/>
                        </a:spcAft>
                      </a:pPr>
                      <a:r>
                        <a:rPr lang="en-US" sz="1100">
                          <a:effectLst/>
                        </a:rPr>
                        <a:t>G</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5966605"/>
                  </a:ext>
                </a:extLst>
              </a:tr>
              <a:tr h="0">
                <a:tc>
                  <a:txBody>
                    <a:bodyPr/>
                    <a:lstStyle/>
                    <a:p>
                      <a:pPr algn="ctr">
                        <a:lnSpc>
                          <a:spcPct val="107000"/>
                        </a:lnSpc>
                        <a:spcAft>
                          <a:spcPts val="800"/>
                        </a:spcAft>
                      </a:pPr>
                      <a:r>
                        <a:rPr lang="en-US" sz="1100">
                          <a:effectLst/>
                        </a:rPr>
                        <a:t>H</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65039609"/>
                  </a:ext>
                </a:extLst>
              </a:tr>
              <a:tr h="0">
                <a:tc>
                  <a:txBody>
                    <a:bodyPr/>
                    <a:lstStyle/>
                    <a:p>
                      <a:pPr algn="ctr">
                        <a:lnSpc>
                          <a:spcPct val="107000"/>
                        </a:lnSpc>
                        <a:spcAft>
                          <a:spcPts val="800"/>
                        </a:spcAft>
                      </a:pPr>
                      <a:r>
                        <a:rPr lang="en-US" sz="1100" dirty="0">
                          <a:solidFill>
                            <a:srgbClr val="FF0000"/>
                          </a:solidFill>
                          <a:effectLst/>
                        </a:rPr>
                        <a:t>I</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7481188"/>
                  </a:ext>
                </a:extLst>
              </a:tr>
              <a:tr h="0">
                <a:tc>
                  <a:txBody>
                    <a:bodyPr/>
                    <a:lstStyle/>
                    <a:p>
                      <a:pPr algn="ctr">
                        <a:lnSpc>
                          <a:spcPct val="107000"/>
                        </a:lnSpc>
                        <a:spcAft>
                          <a:spcPts val="800"/>
                        </a:spcAft>
                      </a:pPr>
                      <a:r>
                        <a:rPr lang="en-US" sz="1100">
                          <a:effectLst/>
                        </a:rPr>
                        <a:t>J</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26</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4</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1343130"/>
                  </a:ext>
                </a:extLst>
              </a:tr>
            </a:tbl>
          </a:graphicData>
        </a:graphic>
      </p:graphicFrame>
      <p:sp>
        <p:nvSpPr>
          <p:cNvPr id="14" name="文本框 13">
            <a:extLst>
              <a:ext uri="{FF2B5EF4-FFF2-40B4-BE49-F238E27FC236}">
                <a16:creationId xmlns:a16="http://schemas.microsoft.com/office/drawing/2014/main" id="{2D95A287-2FA6-44BF-8D66-13379FCE7DD9}"/>
              </a:ext>
            </a:extLst>
          </p:cNvPr>
          <p:cNvSpPr txBox="1"/>
          <p:nvPr/>
        </p:nvSpPr>
        <p:spPr>
          <a:xfrm>
            <a:off x="5973192" y="3373894"/>
            <a:ext cx="4094085" cy="375552"/>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Red activities are critical activities.</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pic>
        <p:nvPicPr>
          <p:cNvPr id="12" name="图片 11" descr="图示&#10;&#10;描述已自动生成">
            <a:extLst>
              <a:ext uri="{FF2B5EF4-FFF2-40B4-BE49-F238E27FC236}">
                <a16:creationId xmlns:a16="http://schemas.microsoft.com/office/drawing/2014/main" id="{84C3F16F-FB33-4D69-BE74-01A15D0E0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893" y="3962898"/>
            <a:ext cx="3887641" cy="2641911"/>
          </a:xfrm>
          <a:prstGeom prst="rect">
            <a:avLst/>
          </a:prstGeom>
        </p:spPr>
      </p:pic>
      <p:sp>
        <p:nvSpPr>
          <p:cNvPr id="13" name="文本框 12">
            <a:extLst>
              <a:ext uri="{FF2B5EF4-FFF2-40B4-BE49-F238E27FC236}">
                <a16:creationId xmlns:a16="http://schemas.microsoft.com/office/drawing/2014/main" id="{B1592D28-B433-432B-93B1-4424CD9C049E}"/>
              </a:ext>
            </a:extLst>
          </p:cNvPr>
          <p:cNvSpPr txBox="1"/>
          <p:nvPr/>
        </p:nvSpPr>
        <p:spPr>
          <a:xfrm>
            <a:off x="994298" y="4858340"/>
            <a:ext cx="5344357" cy="954107"/>
          </a:xfrm>
          <a:prstGeom prst="rect">
            <a:avLst/>
          </a:prstGeom>
          <a:noFill/>
        </p:spPr>
        <p:txBody>
          <a:bodyPr wrap="square" rtlCol="0">
            <a:spAutoFit/>
          </a:bodyPr>
          <a:lstStyle/>
          <a:p>
            <a:pPr algn="just"/>
            <a:r>
              <a:rPr lang="en-US" altLang="zh-CN" sz="1400" dirty="0">
                <a:solidFill>
                  <a:srgbClr val="FF0000"/>
                </a:solidFill>
              </a:rPr>
              <a:t>Please note that this is a AOA network, not a AON network, the right graph is totally wrong. You should first calculate the early time and late time for every node, and then calculate the ES, EF, LS, LF, FF, TF. </a:t>
            </a:r>
            <a:endParaRPr lang="zh-CN" altLang="en-US" sz="1400" dirty="0">
              <a:solidFill>
                <a:srgbClr val="FF0000"/>
              </a:solidFill>
            </a:endParaRPr>
          </a:p>
        </p:txBody>
      </p:sp>
    </p:spTree>
    <p:extLst>
      <p:ext uri="{BB962C8B-B14F-4D97-AF65-F5344CB8AC3E}">
        <p14:creationId xmlns:p14="http://schemas.microsoft.com/office/powerpoint/2010/main" val="246489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HW1</a:t>
            </a:r>
            <a:endParaRPr lang="zh-CN" altLang="en-US" dirty="0">
              <a:latin typeface="+mn-lt"/>
              <a:ea typeface="+mn-ea"/>
              <a:cs typeface="+mn-ea"/>
              <a:sym typeface="+mn-lt"/>
            </a:endParaRPr>
          </a:p>
        </p:txBody>
      </p:sp>
      <p:sp>
        <p:nvSpPr>
          <p:cNvPr id="10" name="文本框 9">
            <a:extLst>
              <a:ext uri="{FF2B5EF4-FFF2-40B4-BE49-F238E27FC236}">
                <a16:creationId xmlns:a16="http://schemas.microsoft.com/office/drawing/2014/main" id="{1591BBFE-CE1D-4CDB-BC68-9081DC2C31AD}"/>
              </a:ext>
            </a:extLst>
          </p:cNvPr>
          <p:cNvSpPr txBox="1"/>
          <p:nvPr/>
        </p:nvSpPr>
        <p:spPr>
          <a:xfrm>
            <a:off x="166456" y="780928"/>
            <a:ext cx="11818398" cy="376129"/>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4</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please calculate the ES, EF, LS, LF, FF, TF time of every activity in the project.(the number on the node is activity duration)</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E071745B-7BB8-468B-BC3F-02586932DA25}"/>
              </a:ext>
            </a:extLst>
          </p:cNvPr>
          <p:cNvGraphicFramePr>
            <a:graphicFrameLocks noChangeAspect="1"/>
          </p:cNvGraphicFramePr>
          <p:nvPr>
            <p:extLst>
              <p:ext uri="{D42A27DB-BD31-4B8C-83A1-F6EECF244321}">
                <p14:modId xmlns:p14="http://schemas.microsoft.com/office/powerpoint/2010/main" val="4206576681"/>
              </p:ext>
            </p:extLst>
          </p:nvPr>
        </p:nvGraphicFramePr>
        <p:xfrm>
          <a:off x="647479" y="1320144"/>
          <a:ext cx="4591050" cy="2238375"/>
        </p:xfrm>
        <a:graphic>
          <a:graphicData uri="http://schemas.openxmlformats.org/presentationml/2006/ole">
            <mc:AlternateContent xmlns:mc="http://schemas.openxmlformats.org/markup-compatibility/2006">
              <mc:Choice xmlns:v="urn:schemas-microsoft-com:vml" Requires="v">
                <p:oleObj spid="_x0000_s6150" name="Visio" r:id="rId3" imgW="8086627" imgH="3943118" progId="Visio.Drawing.15">
                  <p:embed/>
                </p:oleObj>
              </mc:Choice>
              <mc:Fallback>
                <p:oleObj name="Visio" r:id="rId3" imgW="8086627" imgH="39431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79" y="1320144"/>
                        <a:ext cx="4591050" cy="223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表格 8">
            <a:extLst>
              <a:ext uri="{FF2B5EF4-FFF2-40B4-BE49-F238E27FC236}">
                <a16:creationId xmlns:a16="http://schemas.microsoft.com/office/drawing/2014/main" id="{52DFF42E-6717-4595-B988-D50B25F92168}"/>
              </a:ext>
            </a:extLst>
          </p:cNvPr>
          <p:cNvGraphicFramePr>
            <a:graphicFrameLocks noGrp="1"/>
          </p:cNvGraphicFramePr>
          <p:nvPr>
            <p:extLst>
              <p:ext uri="{D42A27DB-BD31-4B8C-83A1-F6EECF244321}">
                <p14:modId xmlns:p14="http://schemas.microsoft.com/office/powerpoint/2010/main" val="370620707"/>
              </p:ext>
            </p:extLst>
          </p:nvPr>
        </p:nvGraphicFramePr>
        <p:xfrm>
          <a:off x="5939377" y="1587476"/>
          <a:ext cx="5480050" cy="1793880"/>
        </p:xfrm>
        <a:graphic>
          <a:graphicData uri="http://schemas.openxmlformats.org/drawingml/2006/table">
            <a:tbl>
              <a:tblPr firstRow="1" firstCol="1" bandRow="1">
                <a:tableStyleId>{5940675A-B579-460E-94D1-54222C63F5DA}</a:tableStyleId>
              </a:tblPr>
              <a:tblGrid>
                <a:gridCol w="782320">
                  <a:extLst>
                    <a:ext uri="{9D8B030D-6E8A-4147-A177-3AD203B41FA5}">
                      <a16:colId xmlns:a16="http://schemas.microsoft.com/office/drawing/2014/main" val="1216110781"/>
                    </a:ext>
                  </a:extLst>
                </a:gridCol>
                <a:gridCol w="782955">
                  <a:extLst>
                    <a:ext uri="{9D8B030D-6E8A-4147-A177-3AD203B41FA5}">
                      <a16:colId xmlns:a16="http://schemas.microsoft.com/office/drawing/2014/main" val="2794529565"/>
                    </a:ext>
                  </a:extLst>
                </a:gridCol>
                <a:gridCol w="782955">
                  <a:extLst>
                    <a:ext uri="{9D8B030D-6E8A-4147-A177-3AD203B41FA5}">
                      <a16:colId xmlns:a16="http://schemas.microsoft.com/office/drawing/2014/main" val="2024065348"/>
                    </a:ext>
                  </a:extLst>
                </a:gridCol>
                <a:gridCol w="782955">
                  <a:extLst>
                    <a:ext uri="{9D8B030D-6E8A-4147-A177-3AD203B41FA5}">
                      <a16:colId xmlns:a16="http://schemas.microsoft.com/office/drawing/2014/main" val="1813372312"/>
                    </a:ext>
                  </a:extLst>
                </a:gridCol>
                <a:gridCol w="782955">
                  <a:extLst>
                    <a:ext uri="{9D8B030D-6E8A-4147-A177-3AD203B41FA5}">
                      <a16:colId xmlns:a16="http://schemas.microsoft.com/office/drawing/2014/main" val="3943824957"/>
                    </a:ext>
                  </a:extLst>
                </a:gridCol>
                <a:gridCol w="782955">
                  <a:extLst>
                    <a:ext uri="{9D8B030D-6E8A-4147-A177-3AD203B41FA5}">
                      <a16:colId xmlns:a16="http://schemas.microsoft.com/office/drawing/2014/main" val="1991329543"/>
                    </a:ext>
                  </a:extLst>
                </a:gridCol>
                <a:gridCol w="782955">
                  <a:extLst>
                    <a:ext uri="{9D8B030D-6E8A-4147-A177-3AD203B41FA5}">
                      <a16:colId xmlns:a16="http://schemas.microsoft.com/office/drawing/2014/main" val="3854593158"/>
                    </a:ext>
                  </a:extLst>
                </a:gridCol>
              </a:tblGrid>
              <a:tr h="0">
                <a:tc>
                  <a:txBody>
                    <a:bodyPr/>
                    <a:lstStyle/>
                    <a:p>
                      <a:pPr algn="ctr">
                        <a:lnSpc>
                          <a:spcPct val="107000"/>
                        </a:lnSpc>
                        <a:spcAft>
                          <a:spcPts val="800"/>
                        </a:spcAft>
                      </a:pPr>
                      <a:r>
                        <a:rPr lang="en-US" sz="1100">
                          <a:effectLst/>
                        </a:rPr>
                        <a:t> </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ES</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EF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LS</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LF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FF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TF</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22118409"/>
                  </a:ext>
                </a:extLst>
              </a:tr>
              <a:tr h="0">
                <a:tc>
                  <a:txBody>
                    <a:bodyPr/>
                    <a:lstStyle/>
                    <a:p>
                      <a:pPr algn="ctr">
                        <a:lnSpc>
                          <a:spcPct val="107000"/>
                        </a:lnSpc>
                        <a:spcAft>
                          <a:spcPts val="800"/>
                        </a:spcAft>
                      </a:pPr>
                      <a:r>
                        <a:rPr lang="en-US" sz="1100" dirty="0">
                          <a:solidFill>
                            <a:srgbClr val="FF0000"/>
                          </a:solidFill>
                          <a:effectLst/>
                        </a:rPr>
                        <a:t>1</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7439488"/>
                  </a:ext>
                </a:extLst>
              </a:tr>
              <a:tr h="0">
                <a:tc>
                  <a:txBody>
                    <a:bodyPr/>
                    <a:lstStyle/>
                    <a:p>
                      <a:pPr algn="ctr">
                        <a:lnSpc>
                          <a:spcPct val="107000"/>
                        </a:lnSpc>
                        <a:spcAft>
                          <a:spcPts val="800"/>
                        </a:spcAft>
                      </a:pPr>
                      <a:r>
                        <a:rPr lang="en-US" sz="1100" dirty="0">
                          <a:solidFill>
                            <a:srgbClr val="FF0000"/>
                          </a:solidFill>
                          <a:effectLst/>
                        </a:rPr>
                        <a:t>2</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4</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4</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1486513"/>
                  </a:ext>
                </a:extLst>
              </a:tr>
              <a:tr h="0">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662164"/>
                  </a:ext>
                </a:extLst>
              </a:tr>
              <a:tr h="0">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733354"/>
                  </a:ext>
                </a:extLst>
              </a:tr>
              <a:tr h="0">
                <a:tc>
                  <a:txBody>
                    <a:bodyPr/>
                    <a:lstStyle/>
                    <a:p>
                      <a:pPr algn="ctr">
                        <a:lnSpc>
                          <a:spcPct val="107000"/>
                        </a:lnSpc>
                        <a:spcAft>
                          <a:spcPts val="800"/>
                        </a:spcAft>
                      </a:pPr>
                      <a:r>
                        <a:rPr lang="en-US" sz="1100" dirty="0">
                          <a:solidFill>
                            <a:srgbClr val="FF0000"/>
                          </a:solidFill>
                          <a:effectLst/>
                        </a:rPr>
                        <a:t>5</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4</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13</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4</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13</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5607683"/>
                  </a:ext>
                </a:extLst>
              </a:tr>
              <a:tr h="0">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3709941"/>
                  </a:ext>
                </a:extLst>
              </a:tr>
              <a:tr h="0">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2790621"/>
                  </a:ext>
                </a:extLst>
              </a:tr>
              <a:tr h="0">
                <a:tc>
                  <a:txBody>
                    <a:bodyPr/>
                    <a:lstStyle/>
                    <a:p>
                      <a:pPr algn="ctr">
                        <a:lnSpc>
                          <a:spcPct val="107000"/>
                        </a:lnSpc>
                        <a:spcAft>
                          <a:spcPts val="800"/>
                        </a:spcAft>
                      </a:pPr>
                      <a:r>
                        <a:rPr lang="en-US" sz="1100" dirty="0">
                          <a:solidFill>
                            <a:srgbClr val="FF0000"/>
                          </a:solidFill>
                          <a:effectLst/>
                        </a:rPr>
                        <a:t>8</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solidFill>
                            <a:srgbClr val="FF0000"/>
                          </a:solidFill>
                          <a:effectLst/>
                        </a:rPr>
                        <a:t>13</a:t>
                      </a:r>
                      <a:endParaRPr lang="zh-CN" sz="110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solidFill>
                            <a:srgbClr val="FF0000"/>
                          </a:solidFill>
                          <a:effectLst/>
                        </a:rPr>
                        <a:t>26</a:t>
                      </a:r>
                      <a:endParaRPr lang="zh-CN" sz="110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solidFill>
                            <a:srgbClr val="FF0000"/>
                          </a:solidFill>
                          <a:effectLst/>
                        </a:rPr>
                        <a:t>13</a:t>
                      </a:r>
                      <a:endParaRPr lang="zh-CN" sz="110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solidFill>
                            <a:srgbClr val="FF0000"/>
                          </a:solidFill>
                          <a:effectLst/>
                        </a:rPr>
                        <a:t>26</a:t>
                      </a:r>
                      <a:endParaRPr lang="zh-CN" sz="110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solidFill>
                            <a:srgbClr val="FF0000"/>
                          </a:solidFill>
                          <a:effectLst/>
                        </a:rPr>
                        <a:t>0</a:t>
                      </a:r>
                      <a:endParaRPr lang="zh-CN" sz="110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solidFill>
                            <a:srgbClr val="FF0000"/>
                          </a:solidFill>
                          <a:effectLst/>
                        </a:rPr>
                        <a:t>0</a:t>
                      </a:r>
                      <a:endParaRPr lang="zh-CN" sz="110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29063208"/>
                  </a:ext>
                </a:extLst>
              </a:tr>
              <a:tr h="0">
                <a:tc>
                  <a:txBody>
                    <a:bodyPr/>
                    <a:lstStyle/>
                    <a:p>
                      <a:pPr algn="ctr">
                        <a:lnSpc>
                          <a:spcPct val="107000"/>
                        </a:lnSpc>
                        <a:spcAft>
                          <a:spcPts val="800"/>
                        </a:spcAft>
                      </a:pPr>
                      <a:r>
                        <a:rPr lang="en-US" sz="1100" dirty="0">
                          <a:solidFill>
                            <a:srgbClr val="FF0000"/>
                          </a:solidFill>
                          <a:effectLst/>
                        </a:rPr>
                        <a:t>9</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37</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26</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37</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solidFill>
                            <a:srgbClr val="FF0000"/>
                          </a:solidFill>
                          <a:effectLst/>
                        </a:rPr>
                        <a:t>0</a:t>
                      </a:r>
                      <a:endParaRPr lang="zh-CN" sz="1100" dirty="0">
                        <a:solidFill>
                          <a:srgbClr val="FF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5940559"/>
                  </a:ext>
                </a:extLst>
              </a:tr>
            </a:tbl>
          </a:graphicData>
        </a:graphic>
      </p:graphicFrame>
      <p:sp>
        <p:nvSpPr>
          <p:cNvPr id="15" name="文本框 14">
            <a:extLst>
              <a:ext uri="{FF2B5EF4-FFF2-40B4-BE49-F238E27FC236}">
                <a16:creationId xmlns:a16="http://schemas.microsoft.com/office/drawing/2014/main" id="{A81D43E7-5087-49B9-BF28-0AE16D9C4D6D}"/>
              </a:ext>
            </a:extLst>
          </p:cNvPr>
          <p:cNvSpPr txBox="1"/>
          <p:nvPr/>
        </p:nvSpPr>
        <p:spPr>
          <a:xfrm>
            <a:off x="5939377" y="3366028"/>
            <a:ext cx="3313590" cy="375552"/>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Red activities are critical activities.</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1874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smtClean="0">
                <a:latin typeface="+mn-lt"/>
                <a:ea typeface="+mn-ea"/>
                <a:cs typeface="+mn-ea"/>
                <a:sym typeface="+mn-lt"/>
              </a:rPr>
              <a:t>HW2</a:t>
            </a:r>
            <a:endParaRPr lang="zh-CN" altLang="en-US" dirty="0">
              <a:latin typeface="+mn-lt"/>
              <a:ea typeface="+mn-ea"/>
              <a:cs typeface="+mn-ea"/>
              <a:sym typeface="+mn-lt"/>
            </a:endParaRPr>
          </a:p>
        </p:txBody>
      </p:sp>
      <p:sp>
        <p:nvSpPr>
          <p:cNvPr id="11" name="文本框 10">
            <a:extLst>
              <a:ext uri="{FF2B5EF4-FFF2-40B4-BE49-F238E27FC236}">
                <a16:creationId xmlns:a16="http://schemas.microsoft.com/office/drawing/2014/main" id="{26588ABF-DAE5-4F45-84A9-AB97AC7610E4}"/>
              </a:ext>
            </a:extLst>
          </p:cNvPr>
          <p:cNvSpPr txBox="1"/>
          <p:nvPr/>
        </p:nvSpPr>
        <p:spPr>
          <a:xfrm>
            <a:off x="0" y="745418"/>
            <a:ext cx="12126897" cy="388696"/>
          </a:xfrm>
          <a:prstGeom prst="rect">
            <a:avLst/>
          </a:prstGeom>
          <a:noFill/>
        </p:spPr>
        <p:txBody>
          <a:bodyPr wrap="square">
            <a:spAutoFit/>
          </a:bodyPr>
          <a:lstStyle/>
          <a:p>
            <a:pPr algn="just">
              <a:lnSpc>
                <a:spcPct val="107000"/>
              </a:lnSpc>
              <a:spcAft>
                <a:spcPts val="800"/>
              </a:spcAft>
            </a:pPr>
            <a:r>
              <a:rPr lang="en-US" altLang="zh-CN" dirty="0">
                <a:latin typeface="Calibri" panose="020F0502020204030204" pitchFamily="34" charset="0"/>
                <a:ea typeface="等线" panose="02010600030101010101" pitchFamily="2" charset="-122"/>
                <a:cs typeface="Times New Roman" panose="02020603050405020304" pitchFamily="18" charset="0"/>
              </a:rPr>
              <a:t>1</a:t>
            </a:r>
            <a:r>
              <a:rPr lang="zh-CN" altLang="zh-CN" sz="1800" dirty="0" smtClean="0">
                <a:effectLst/>
                <a:latin typeface="Calibri" panose="020F0502020204030204" pitchFamily="34" charset="0"/>
                <a:ea typeface="等线" panose="02010600030101010101" pitchFamily="2" charset="-122"/>
                <a:cs typeface="Times New Roman" panose="02020603050405020304" pitchFamily="18" charset="0"/>
              </a:rPr>
              <a:t>、</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Using the program evaluation and review technique to calculate the probability the project can be finished before 70 days.</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57B1E17C-BC11-45FA-AF3C-F5ED27600F3D}"/>
              </a:ext>
            </a:extLst>
          </p:cNvPr>
          <p:cNvGraphicFramePr>
            <a:graphicFrameLocks noChangeAspect="1"/>
          </p:cNvGraphicFramePr>
          <p:nvPr>
            <p:extLst>
              <p:ext uri="{D42A27DB-BD31-4B8C-83A1-F6EECF244321}">
                <p14:modId xmlns:p14="http://schemas.microsoft.com/office/powerpoint/2010/main" val="2619146890"/>
              </p:ext>
            </p:extLst>
          </p:nvPr>
        </p:nvGraphicFramePr>
        <p:xfrm>
          <a:off x="612560" y="1562100"/>
          <a:ext cx="4524375" cy="1866900"/>
        </p:xfrm>
        <a:graphic>
          <a:graphicData uri="http://schemas.openxmlformats.org/presentationml/2006/ole">
            <mc:AlternateContent xmlns:mc="http://schemas.openxmlformats.org/markup-compatibility/2006">
              <mc:Choice xmlns:v="urn:schemas-microsoft-com:vml" Requires="v">
                <p:oleObj spid="_x0000_s7174" name="Visio" r:id="rId3" imgW="10696571" imgH="4409856" progId="Visio.Drawing.15">
                  <p:embed/>
                </p:oleObj>
              </mc:Choice>
              <mc:Fallback>
                <p:oleObj name="Visio" r:id="rId3" imgW="10696571" imgH="440985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60" y="1562100"/>
                        <a:ext cx="4524375"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表格 5">
            <a:extLst>
              <a:ext uri="{FF2B5EF4-FFF2-40B4-BE49-F238E27FC236}">
                <a16:creationId xmlns:a16="http://schemas.microsoft.com/office/drawing/2014/main" id="{8DE3C228-EE1E-4DFA-B0FE-246D27132E8E}"/>
              </a:ext>
            </a:extLst>
          </p:cNvPr>
          <p:cNvGraphicFramePr>
            <a:graphicFrameLocks noGrp="1"/>
          </p:cNvGraphicFramePr>
          <p:nvPr>
            <p:extLst>
              <p:ext uri="{D42A27DB-BD31-4B8C-83A1-F6EECF244321}">
                <p14:modId xmlns:p14="http://schemas.microsoft.com/office/powerpoint/2010/main" val="1315898824"/>
              </p:ext>
            </p:extLst>
          </p:nvPr>
        </p:nvGraphicFramePr>
        <p:xfrm>
          <a:off x="5877233" y="1357135"/>
          <a:ext cx="5480050" cy="2690820"/>
        </p:xfrm>
        <a:graphic>
          <a:graphicData uri="http://schemas.openxmlformats.org/drawingml/2006/table">
            <a:tbl>
              <a:tblPr firstRow="1" firstCol="1" bandRow="1">
                <a:tableStyleId>{5940675A-B579-460E-94D1-54222C63F5DA}</a:tableStyleId>
              </a:tblPr>
              <a:tblGrid>
                <a:gridCol w="1369695">
                  <a:extLst>
                    <a:ext uri="{9D8B030D-6E8A-4147-A177-3AD203B41FA5}">
                      <a16:colId xmlns:a16="http://schemas.microsoft.com/office/drawing/2014/main" val="2224147294"/>
                    </a:ext>
                  </a:extLst>
                </a:gridCol>
                <a:gridCol w="1369695">
                  <a:extLst>
                    <a:ext uri="{9D8B030D-6E8A-4147-A177-3AD203B41FA5}">
                      <a16:colId xmlns:a16="http://schemas.microsoft.com/office/drawing/2014/main" val="1772499991"/>
                    </a:ext>
                  </a:extLst>
                </a:gridCol>
                <a:gridCol w="1370330">
                  <a:extLst>
                    <a:ext uri="{9D8B030D-6E8A-4147-A177-3AD203B41FA5}">
                      <a16:colId xmlns:a16="http://schemas.microsoft.com/office/drawing/2014/main" val="2620848601"/>
                    </a:ext>
                  </a:extLst>
                </a:gridCol>
                <a:gridCol w="1370330">
                  <a:extLst>
                    <a:ext uri="{9D8B030D-6E8A-4147-A177-3AD203B41FA5}">
                      <a16:colId xmlns:a16="http://schemas.microsoft.com/office/drawing/2014/main" val="3855024179"/>
                    </a:ext>
                  </a:extLst>
                </a:gridCol>
              </a:tblGrid>
              <a:tr h="0">
                <a:tc>
                  <a:txBody>
                    <a:bodyPr/>
                    <a:lstStyle/>
                    <a:p>
                      <a:pPr algn="ctr">
                        <a:lnSpc>
                          <a:spcPct val="107000"/>
                        </a:lnSpc>
                        <a:spcAft>
                          <a:spcPts val="800"/>
                        </a:spcAft>
                      </a:pPr>
                      <a:r>
                        <a:rPr lang="en-US" sz="1100">
                          <a:effectLst/>
                        </a:rPr>
                        <a:t>activity</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Optimistic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Realistic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Pessimistic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4692595"/>
                  </a:ext>
                </a:extLst>
              </a:tr>
              <a:tr h="0">
                <a:tc>
                  <a:txBody>
                    <a:bodyPr/>
                    <a:lstStyle/>
                    <a:p>
                      <a:pPr algn="ctr">
                        <a:lnSpc>
                          <a:spcPct val="107000"/>
                        </a:lnSpc>
                        <a:spcAft>
                          <a:spcPts val="800"/>
                        </a:spcAft>
                      </a:pPr>
                      <a:r>
                        <a:rPr lang="en-US" sz="1100">
                          <a:effectLst/>
                        </a:rPr>
                        <a:t>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5507551"/>
                  </a:ext>
                </a:extLst>
              </a:tr>
              <a:tr h="0">
                <a:tc>
                  <a:txBody>
                    <a:bodyPr/>
                    <a:lstStyle/>
                    <a:p>
                      <a:pPr algn="ctr">
                        <a:lnSpc>
                          <a:spcPct val="107000"/>
                        </a:lnSpc>
                        <a:spcAft>
                          <a:spcPts val="800"/>
                        </a:spcAft>
                      </a:pPr>
                      <a:r>
                        <a:rPr lang="en-US" sz="1100">
                          <a:effectLst/>
                        </a:rPr>
                        <a:t>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6973988"/>
                  </a:ext>
                </a:extLst>
              </a:tr>
              <a:tr h="0">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532363"/>
                  </a:ext>
                </a:extLst>
              </a:tr>
              <a:tr h="0">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6131892"/>
                  </a:ext>
                </a:extLst>
              </a:tr>
              <a:tr h="0">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2940783"/>
                  </a:ext>
                </a:extLst>
              </a:tr>
              <a:tr h="0">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591478"/>
                  </a:ext>
                </a:extLst>
              </a:tr>
              <a:tr h="0">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043540"/>
                  </a:ext>
                </a:extLst>
              </a:tr>
              <a:tr h="0">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8704283"/>
                  </a:ext>
                </a:extLst>
              </a:tr>
              <a:tr h="0">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6746073"/>
                  </a:ext>
                </a:extLst>
              </a:tr>
              <a:tr h="0">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75394090"/>
                  </a:ext>
                </a:extLst>
              </a:tr>
              <a:tr h="0">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3373887"/>
                  </a:ext>
                </a:extLst>
              </a:tr>
              <a:tr h="0">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31466692"/>
                  </a:ext>
                </a:extLst>
              </a:tr>
              <a:tr h="0">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2425897"/>
                  </a:ext>
                </a:extLst>
              </a:tr>
              <a:tr h="0">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9</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4468615"/>
                  </a:ext>
                </a:extLst>
              </a:tr>
            </a:tbl>
          </a:graphicData>
        </a:graphic>
      </p:graphicFrame>
      <p:sp>
        <p:nvSpPr>
          <p:cNvPr id="13" name="文本框 12">
            <a:extLst>
              <a:ext uri="{FF2B5EF4-FFF2-40B4-BE49-F238E27FC236}">
                <a16:creationId xmlns:a16="http://schemas.microsoft.com/office/drawing/2014/main" id="{CFA3E25B-1CB9-4330-9CE4-74CB90684D1F}"/>
              </a:ext>
            </a:extLst>
          </p:cNvPr>
          <p:cNvSpPr txBox="1"/>
          <p:nvPr/>
        </p:nvSpPr>
        <p:spPr>
          <a:xfrm>
            <a:off x="3362418" y="4465707"/>
            <a:ext cx="6156664" cy="1477328"/>
          </a:xfrm>
          <a:prstGeom prst="rect">
            <a:avLst/>
          </a:prstGeom>
          <a:noFill/>
        </p:spPr>
        <p:txBody>
          <a:bodyPr wrap="square">
            <a:spAutoFit/>
          </a:bodyPr>
          <a:lstStyle/>
          <a:p>
            <a:pPr marL="285750" indent="-285750">
              <a:buFont typeface="Arial" panose="020B0604020202020204" pitchFamily="34" charset="0"/>
              <a:buChar char="•"/>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Step1, calculate the expected time of each activity.</a:t>
            </a:r>
          </a:p>
          <a:p>
            <a:pPr marL="285750" indent="-285750">
              <a:buFont typeface="Arial" panose="020B0604020202020204" pitchFamily="34" charset="0"/>
              <a:buChar char="•"/>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Step2, determine the critical activities.</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Step3, calculate the expected duration of the project, and variance of the project duration.</a:t>
            </a:r>
            <a:endParaRPr lang="zh-CN" altLang="zh-CN" sz="1800" dirty="0">
              <a:effectLst/>
              <a:latin typeface="Calibri" panose="020F0502020204030204" pitchFamily="34" charset="0"/>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dirty="0">
                <a:latin typeface="Calibri" panose="020F0502020204030204" pitchFamily="34" charset="0"/>
                <a:ea typeface="等线" panose="02010600030101010101" pitchFamily="2" charset="-122"/>
                <a:cs typeface="Times New Roman" panose="02020603050405020304" pitchFamily="18" charset="0"/>
              </a:rPr>
              <a:t>Step4, calculate the probability.</a:t>
            </a:r>
            <a:endParaRPr lang="zh-CN" altLang="en-US" dirty="0">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76974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smtClean="0">
                <a:latin typeface="+mn-lt"/>
                <a:ea typeface="+mn-ea"/>
                <a:cs typeface="+mn-ea"/>
                <a:sym typeface="+mn-lt"/>
              </a:rPr>
              <a:t>HW2</a:t>
            </a:r>
            <a:endParaRPr lang="zh-CN" altLang="en-US" dirty="0">
              <a:latin typeface="+mn-lt"/>
              <a:ea typeface="+mn-ea"/>
              <a:cs typeface="+mn-ea"/>
              <a:sym typeface="+mn-lt"/>
            </a:endParaRPr>
          </a:p>
        </p:txBody>
      </p:sp>
      <p:sp>
        <p:nvSpPr>
          <p:cNvPr id="11" name="文本框 10">
            <a:extLst>
              <a:ext uri="{FF2B5EF4-FFF2-40B4-BE49-F238E27FC236}">
                <a16:creationId xmlns:a16="http://schemas.microsoft.com/office/drawing/2014/main" id="{26588ABF-DAE5-4F45-84A9-AB97AC7610E4}"/>
              </a:ext>
            </a:extLst>
          </p:cNvPr>
          <p:cNvSpPr txBox="1"/>
          <p:nvPr/>
        </p:nvSpPr>
        <p:spPr>
          <a:xfrm>
            <a:off x="0" y="745418"/>
            <a:ext cx="12126897" cy="375552"/>
          </a:xfrm>
          <a:prstGeom prst="rect">
            <a:avLst/>
          </a:prstGeom>
          <a:noFill/>
        </p:spPr>
        <p:txBody>
          <a:bodyPr wrap="square">
            <a:spAutoFit/>
          </a:bodyPr>
          <a:lstStyle/>
          <a:p>
            <a:pPr algn="just">
              <a:lnSpc>
                <a:spcPct val="107000"/>
              </a:lnSpc>
              <a:spcAft>
                <a:spcPts val="800"/>
              </a:spcAft>
            </a:pP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Step1, calculate the expected time of each activity.</a:t>
            </a:r>
          </a:p>
        </p:txBody>
      </p:sp>
      <p:graphicFrame>
        <p:nvGraphicFramePr>
          <p:cNvPr id="5" name="对象 4">
            <a:extLst>
              <a:ext uri="{FF2B5EF4-FFF2-40B4-BE49-F238E27FC236}">
                <a16:creationId xmlns:a16="http://schemas.microsoft.com/office/drawing/2014/main" id="{57B1E17C-BC11-45FA-AF3C-F5ED27600F3D}"/>
              </a:ext>
            </a:extLst>
          </p:cNvPr>
          <p:cNvGraphicFramePr>
            <a:graphicFrameLocks noChangeAspect="1"/>
          </p:cNvGraphicFramePr>
          <p:nvPr/>
        </p:nvGraphicFramePr>
        <p:xfrm>
          <a:off x="612560" y="1562100"/>
          <a:ext cx="4524375" cy="1866900"/>
        </p:xfrm>
        <a:graphic>
          <a:graphicData uri="http://schemas.openxmlformats.org/presentationml/2006/ole">
            <mc:AlternateContent xmlns:mc="http://schemas.openxmlformats.org/markup-compatibility/2006">
              <mc:Choice xmlns:v="urn:schemas-microsoft-com:vml" Requires="v">
                <p:oleObj spid="_x0000_s8198" name="Visio" r:id="rId3" imgW="10696571" imgH="4409856" progId="Visio.Drawing.15">
                  <p:embed/>
                </p:oleObj>
              </mc:Choice>
              <mc:Fallback>
                <p:oleObj name="Visio" r:id="rId3" imgW="10696571" imgH="4409856" progId="Visio.Drawing.15">
                  <p:embed/>
                  <p:pic>
                    <p:nvPicPr>
                      <p:cNvPr id="5" name="对象 4">
                        <a:extLst>
                          <a:ext uri="{FF2B5EF4-FFF2-40B4-BE49-F238E27FC236}">
                            <a16:creationId xmlns:a16="http://schemas.microsoft.com/office/drawing/2014/main" id="{57B1E17C-BC11-45FA-AF3C-F5ED27600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60" y="1562100"/>
                        <a:ext cx="4524375"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表格 5">
            <a:extLst>
              <a:ext uri="{FF2B5EF4-FFF2-40B4-BE49-F238E27FC236}">
                <a16:creationId xmlns:a16="http://schemas.microsoft.com/office/drawing/2014/main" id="{8DE3C228-EE1E-4DFA-B0FE-246D27132E8E}"/>
              </a:ext>
            </a:extLst>
          </p:cNvPr>
          <p:cNvGraphicFramePr>
            <a:graphicFrameLocks noGrp="1"/>
          </p:cNvGraphicFramePr>
          <p:nvPr>
            <p:extLst>
              <p:ext uri="{D42A27DB-BD31-4B8C-83A1-F6EECF244321}">
                <p14:modId xmlns:p14="http://schemas.microsoft.com/office/powerpoint/2010/main" val="3944228702"/>
              </p:ext>
            </p:extLst>
          </p:nvPr>
        </p:nvGraphicFramePr>
        <p:xfrm>
          <a:off x="5894989" y="933194"/>
          <a:ext cx="5480050" cy="2690820"/>
        </p:xfrm>
        <a:graphic>
          <a:graphicData uri="http://schemas.openxmlformats.org/drawingml/2006/table">
            <a:tbl>
              <a:tblPr firstRow="1" firstCol="1" bandRow="1">
                <a:tableStyleId>{5940675A-B579-460E-94D1-54222C63F5DA}</a:tableStyleId>
              </a:tblPr>
              <a:tblGrid>
                <a:gridCol w="1369695">
                  <a:extLst>
                    <a:ext uri="{9D8B030D-6E8A-4147-A177-3AD203B41FA5}">
                      <a16:colId xmlns:a16="http://schemas.microsoft.com/office/drawing/2014/main" val="2224147294"/>
                    </a:ext>
                  </a:extLst>
                </a:gridCol>
                <a:gridCol w="1369695">
                  <a:extLst>
                    <a:ext uri="{9D8B030D-6E8A-4147-A177-3AD203B41FA5}">
                      <a16:colId xmlns:a16="http://schemas.microsoft.com/office/drawing/2014/main" val="1772499991"/>
                    </a:ext>
                  </a:extLst>
                </a:gridCol>
                <a:gridCol w="1370330">
                  <a:extLst>
                    <a:ext uri="{9D8B030D-6E8A-4147-A177-3AD203B41FA5}">
                      <a16:colId xmlns:a16="http://schemas.microsoft.com/office/drawing/2014/main" val="2620848601"/>
                    </a:ext>
                  </a:extLst>
                </a:gridCol>
                <a:gridCol w="1370330">
                  <a:extLst>
                    <a:ext uri="{9D8B030D-6E8A-4147-A177-3AD203B41FA5}">
                      <a16:colId xmlns:a16="http://schemas.microsoft.com/office/drawing/2014/main" val="3855024179"/>
                    </a:ext>
                  </a:extLst>
                </a:gridCol>
              </a:tblGrid>
              <a:tr h="0">
                <a:tc>
                  <a:txBody>
                    <a:bodyPr/>
                    <a:lstStyle/>
                    <a:p>
                      <a:pPr algn="ctr">
                        <a:lnSpc>
                          <a:spcPct val="107000"/>
                        </a:lnSpc>
                        <a:spcAft>
                          <a:spcPts val="800"/>
                        </a:spcAft>
                      </a:pPr>
                      <a:r>
                        <a:rPr lang="en-US" sz="1100">
                          <a:effectLst/>
                        </a:rPr>
                        <a:t>activity</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Optimistic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Realistic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Pessimistic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4692595"/>
                  </a:ext>
                </a:extLst>
              </a:tr>
              <a:tr h="0">
                <a:tc>
                  <a:txBody>
                    <a:bodyPr/>
                    <a:lstStyle/>
                    <a:p>
                      <a:pPr algn="ctr">
                        <a:lnSpc>
                          <a:spcPct val="107000"/>
                        </a:lnSpc>
                        <a:spcAft>
                          <a:spcPts val="800"/>
                        </a:spcAft>
                      </a:pPr>
                      <a:r>
                        <a:rPr lang="en-US" sz="1100">
                          <a:effectLst/>
                        </a:rPr>
                        <a:t>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5507551"/>
                  </a:ext>
                </a:extLst>
              </a:tr>
              <a:tr h="0">
                <a:tc>
                  <a:txBody>
                    <a:bodyPr/>
                    <a:lstStyle/>
                    <a:p>
                      <a:pPr algn="ctr">
                        <a:lnSpc>
                          <a:spcPct val="107000"/>
                        </a:lnSpc>
                        <a:spcAft>
                          <a:spcPts val="800"/>
                        </a:spcAft>
                      </a:pPr>
                      <a:r>
                        <a:rPr lang="en-US" sz="1100">
                          <a:effectLst/>
                        </a:rPr>
                        <a:t>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6973988"/>
                  </a:ext>
                </a:extLst>
              </a:tr>
              <a:tr h="0">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532363"/>
                  </a:ext>
                </a:extLst>
              </a:tr>
              <a:tr h="0">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6131892"/>
                  </a:ext>
                </a:extLst>
              </a:tr>
              <a:tr h="0">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2940783"/>
                  </a:ext>
                </a:extLst>
              </a:tr>
              <a:tr h="0">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591478"/>
                  </a:ext>
                </a:extLst>
              </a:tr>
              <a:tr h="0">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043540"/>
                  </a:ext>
                </a:extLst>
              </a:tr>
              <a:tr h="0">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8704283"/>
                  </a:ext>
                </a:extLst>
              </a:tr>
              <a:tr h="0">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6746073"/>
                  </a:ext>
                </a:extLst>
              </a:tr>
              <a:tr h="0">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75394090"/>
                  </a:ext>
                </a:extLst>
              </a:tr>
              <a:tr h="0">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3373887"/>
                  </a:ext>
                </a:extLst>
              </a:tr>
              <a:tr h="0">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31466692"/>
                  </a:ext>
                </a:extLst>
              </a:tr>
              <a:tr h="0">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2425897"/>
                  </a:ext>
                </a:extLst>
              </a:tr>
              <a:tr h="0">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9</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4468615"/>
                  </a:ext>
                </a:extLst>
              </a:tr>
            </a:tbl>
          </a:graphicData>
        </a:graphic>
      </p:graphicFrame>
      <p:graphicFrame>
        <p:nvGraphicFramePr>
          <p:cNvPr id="2" name="表格 1">
            <a:extLst>
              <a:ext uri="{FF2B5EF4-FFF2-40B4-BE49-F238E27FC236}">
                <a16:creationId xmlns:a16="http://schemas.microsoft.com/office/drawing/2014/main" id="{116306BE-80EE-48F7-BF49-4BCD95BF91BC}"/>
              </a:ext>
            </a:extLst>
          </p:cNvPr>
          <p:cNvGraphicFramePr>
            <a:graphicFrameLocks noGrp="1"/>
          </p:cNvGraphicFramePr>
          <p:nvPr>
            <p:extLst>
              <p:ext uri="{D42A27DB-BD31-4B8C-83A1-F6EECF244321}">
                <p14:modId xmlns:p14="http://schemas.microsoft.com/office/powerpoint/2010/main" val="192227522"/>
              </p:ext>
            </p:extLst>
          </p:nvPr>
        </p:nvGraphicFramePr>
        <p:xfrm>
          <a:off x="2267190" y="4018117"/>
          <a:ext cx="2739390" cy="2690820"/>
        </p:xfrm>
        <a:graphic>
          <a:graphicData uri="http://schemas.openxmlformats.org/drawingml/2006/table">
            <a:tbl>
              <a:tblPr firstRow="1" firstCol="1" bandRow="1">
                <a:tableStyleId>{5940675A-B579-460E-94D1-54222C63F5DA}</a:tableStyleId>
              </a:tblPr>
              <a:tblGrid>
                <a:gridCol w="1369695">
                  <a:extLst>
                    <a:ext uri="{9D8B030D-6E8A-4147-A177-3AD203B41FA5}">
                      <a16:colId xmlns:a16="http://schemas.microsoft.com/office/drawing/2014/main" val="178195927"/>
                    </a:ext>
                  </a:extLst>
                </a:gridCol>
                <a:gridCol w="1369695">
                  <a:extLst>
                    <a:ext uri="{9D8B030D-6E8A-4147-A177-3AD203B41FA5}">
                      <a16:colId xmlns:a16="http://schemas.microsoft.com/office/drawing/2014/main" val="1117877828"/>
                    </a:ext>
                  </a:extLst>
                </a:gridCol>
              </a:tblGrid>
              <a:tr h="0">
                <a:tc>
                  <a:txBody>
                    <a:bodyPr/>
                    <a:lstStyle/>
                    <a:p>
                      <a:pPr algn="ctr">
                        <a:lnSpc>
                          <a:spcPct val="107000"/>
                        </a:lnSpc>
                        <a:spcAft>
                          <a:spcPts val="800"/>
                        </a:spcAft>
                      </a:pPr>
                      <a:r>
                        <a:rPr lang="en-US" sz="1100">
                          <a:effectLst/>
                        </a:rPr>
                        <a:t>activity</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expected time</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5493553"/>
                  </a:ext>
                </a:extLst>
              </a:tr>
              <a:tr h="0">
                <a:tc>
                  <a:txBody>
                    <a:bodyPr/>
                    <a:lstStyle/>
                    <a:p>
                      <a:pPr algn="ctr">
                        <a:lnSpc>
                          <a:spcPct val="107000"/>
                        </a:lnSpc>
                        <a:spcAft>
                          <a:spcPts val="800"/>
                        </a:spcAft>
                      </a:pPr>
                      <a:r>
                        <a:rPr lang="en-US" sz="1100">
                          <a:effectLst/>
                        </a:rPr>
                        <a:t>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32/6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7019986"/>
                  </a:ext>
                </a:extLst>
              </a:tr>
              <a:tr h="0">
                <a:tc>
                  <a:txBody>
                    <a:bodyPr/>
                    <a:lstStyle/>
                    <a:p>
                      <a:pPr algn="ctr">
                        <a:lnSpc>
                          <a:spcPct val="107000"/>
                        </a:lnSpc>
                        <a:spcAft>
                          <a:spcPts val="800"/>
                        </a:spcAft>
                      </a:pPr>
                      <a:r>
                        <a:rPr lang="en-US" sz="1100">
                          <a:effectLst/>
                        </a:rPr>
                        <a:t>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37/6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3528373"/>
                  </a:ext>
                </a:extLst>
              </a:tr>
              <a:tr h="0">
                <a:tc>
                  <a:txBody>
                    <a:bodyPr/>
                    <a:lstStyle/>
                    <a:p>
                      <a:pPr algn="ctr">
                        <a:lnSpc>
                          <a:spcPct val="107000"/>
                        </a:lnSpc>
                        <a:spcAft>
                          <a:spcPts val="800"/>
                        </a:spcAft>
                      </a:pPr>
                      <a:r>
                        <a:rPr lang="en-US" sz="1100">
                          <a:effectLst/>
                        </a:rPr>
                        <a:t>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55/6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0045604"/>
                  </a:ext>
                </a:extLst>
              </a:tr>
              <a:tr h="0">
                <a:tc>
                  <a:txBody>
                    <a:bodyPr/>
                    <a:lstStyle/>
                    <a:p>
                      <a:pPr algn="ctr">
                        <a:lnSpc>
                          <a:spcPct val="107000"/>
                        </a:lnSpc>
                        <a:spcAft>
                          <a:spcPts val="800"/>
                        </a:spcAft>
                      </a:pPr>
                      <a:r>
                        <a:rPr lang="en-US" sz="1100">
                          <a:effectLst/>
                        </a:rPr>
                        <a:t>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76/6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9333045"/>
                  </a:ext>
                </a:extLst>
              </a:tr>
              <a:tr h="0">
                <a:tc>
                  <a:txBody>
                    <a:bodyPr/>
                    <a:lstStyle/>
                    <a:p>
                      <a:pPr algn="ctr">
                        <a:lnSpc>
                          <a:spcPct val="107000"/>
                        </a:lnSpc>
                        <a:spcAft>
                          <a:spcPts val="800"/>
                        </a:spcAft>
                      </a:pPr>
                      <a:r>
                        <a:rPr lang="en-US" sz="1100">
                          <a:effectLst/>
                        </a:rPr>
                        <a:t>5</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42/6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58574720"/>
                  </a:ext>
                </a:extLst>
              </a:tr>
              <a:tr h="0">
                <a:tc>
                  <a:txBody>
                    <a:bodyPr/>
                    <a:lstStyle/>
                    <a:p>
                      <a:pPr algn="ctr">
                        <a:lnSpc>
                          <a:spcPct val="107000"/>
                        </a:lnSpc>
                        <a:spcAft>
                          <a:spcPts val="800"/>
                        </a:spcAft>
                      </a:pPr>
                      <a:r>
                        <a:rPr lang="en-US" sz="1100">
                          <a:effectLst/>
                        </a:rPr>
                        <a:t>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73/6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46088533"/>
                  </a:ext>
                </a:extLst>
              </a:tr>
              <a:tr h="0">
                <a:tc>
                  <a:txBody>
                    <a:bodyPr/>
                    <a:lstStyle/>
                    <a:p>
                      <a:pPr algn="ctr">
                        <a:lnSpc>
                          <a:spcPct val="107000"/>
                        </a:lnSpc>
                        <a:spcAft>
                          <a:spcPts val="800"/>
                        </a:spcAft>
                      </a:pPr>
                      <a:r>
                        <a:rPr lang="en-US" sz="1100">
                          <a:effectLst/>
                        </a:rPr>
                        <a:t>7</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64/6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95879118"/>
                  </a:ext>
                </a:extLst>
              </a:tr>
              <a:tr h="0">
                <a:tc>
                  <a:txBody>
                    <a:bodyPr/>
                    <a:lstStyle/>
                    <a:p>
                      <a:pPr algn="ctr">
                        <a:lnSpc>
                          <a:spcPct val="107000"/>
                        </a:lnSpc>
                        <a:spcAft>
                          <a:spcPts val="800"/>
                        </a:spcAft>
                      </a:pPr>
                      <a:r>
                        <a:rPr lang="en-US" sz="1100">
                          <a:effectLst/>
                        </a:rPr>
                        <a:t>8</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36/6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20768931"/>
                  </a:ext>
                </a:extLst>
              </a:tr>
              <a:tr h="0">
                <a:tc>
                  <a:txBody>
                    <a:bodyPr/>
                    <a:lstStyle/>
                    <a:p>
                      <a:pPr algn="ctr">
                        <a:lnSpc>
                          <a:spcPct val="107000"/>
                        </a:lnSpc>
                        <a:spcAft>
                          <a:spcPts val="800"/>
                        </a:spcAft>
                      </a:pPr>
                      <a:r>
                        <a:rPr lang="en-US" sz="1100">
                          <a:effectLst/>
                        </a:rPr>
                        <a:t>9</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60/6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0275854"/>
                  </a:ext>
                </a:extLst>
              </a:tr>
              <a:tr h="0">
                <a:tc>
                  <a:txBody>
                    <a:bodyPr/>
                    <a:lstStyle/>
                    <a:p>
                      <a:pPr algn="ctr">
                        <a:lnSpc>
                          <a:spcPct val="107000"/>
                        </a:lnSpc>
                        <a:spcAft>
                          <a:spcPts val="800"/>
                        </a:spcAft>
                      </a:pPr>
                      <a:r>
                        <a:rPr lang="en-US" sz="1100">
                          <a:effectLst/>
                        </a:rPr>
                        <a:t>10</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58/6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7352379"/>
                  </a:ext>
                </a:extLst>
              </a:tr>
              <a:tr h="0">
                <a:tc>
                  <a:txBody>
                    <a:bodyPr/>
                    <a:lstStyle/>
                    <a:p>
                      <a:pPr algn="ctr">
                        <a:lnSpc>
                          <a:spcPct val="107000"/>
                        </a:lnSpc>
                        <a:spcAft>
                          <a:spcPts val="800"/>
                        </a:spcAft>
                      </a:pPr>
                      <a:r>
                        <a:rPr lang="en-US" sz="1100">
                          <a:effectLst/>
                        </a:rPr>
                        <a:t>11</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40/6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72164945"/>
                  </a:ext>
                </a:extLst>
              </a:tr>
              <a:tr h="0">
                <a:tc>
                  <a:txBody>
                    <a:bodyPr/>
                    <a:lstStyle/>
                    <a:p>
                      <a:pPr algn="ctr">
                        <a:lnSpc>
                          <a:spcPct val="107000"/>
                        </a:lnSpc>
                        <a:spcAft>
                          <a:spcPts val="800"/>
                        </a:spcAft>
                      </a:pPr>
                      <a:r>
                        <a:rPr lang="en-US" sz="1100">
                          <a:effectLst/>
                        </a:rPr>
                        <a:t>12</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50/6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99720579"/>
                  </a:ext>
                </a:extLst>
              </a:tr>
              <a:tr h="0">
                <a:tc>
                  <a:txBody>
                    <a:bodyPr/>
                    <a:lstStyle/>
                    <a:p>
                      <a:pPr algn="ctr">
                        <a:lnSpc>
                          <a:spcPct val="107000"/>
                        </a:lnSpc>
                        <a:spcAft>
                          <a:spcPts val="800"/>
                        </a:spcAft>
                      </a:pPr>
                      <a:r>
                        <a:rPr lang="en-US" sz="1100">
                          <a:effectLst/>
                        </a:rPr>
                        <a:t>13</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44/6</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1387571"/>
                  </a:ext>
                </a:extLst>
              </a:tr>
              <a:tr h="0">
                <a:tc>
                  <a:txBody>
                    <a:bodyPr/>
                    <a:lstStyle/>
                    <a:p>
                      <a:pPr algn="ctr">
                        <a:lnSpc>
                          <a:spcPct val="107000"/>
                        </a:lnSpc>
                        <a:spcAft>
                          <a:spcPts val="800"/>
                        </a:spcAft>
                      </a:pPr>
                      <a:r>
                        <a:rPr lang="en-US" sz="1100">
                          <a:effectLst/>
                        </a:rPr>
                        <a:t>14</a:t>
                      </a: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32/6</a:t>
                      </a: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4855364"/>
                  </a:ext>
                </a:extLst>
              </a:tr>
            </a:tbl>
          </a:graphicData>
        </a:graphic>
      </p:graphicFrame>
      <p:grpSp>
        <p:nvGrpSpPr>
          <p:cNvPr id="8" name="组合 7">
            <a:extLst>
              <a:ext uri="{FF2B5EF4-FFF2-40B4-BE49-F238E27FC236}">
                <a16:creationId xmlns:a16="http://schemas.microsoft.com/office/drawing/2014/main" id="{CDB99EA2-45CC-4233-BDF7-30767EE3B7EC}"/>
              </a:ext>
            </a:extLst>
          </p:cNvPr>
          <p:cNvGrpSpPr/>
          <p:nvPr/>
        </p:nvGrpSpPr>
        <p:grpSpPr>
          <a:xfrm>
            <a:off x="6691207" y="4826090"/>
            <a:ext cx="3463637" cy="939617"/>
            <a:chOff x="1556442" y="5767457"/>
            <a:chExt cx="3131672" cy="93961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8CFEE81-90EA-44A0-8B5C-079E781AD2BF}"/>
                    </a:ext>
                  </a:extLst>
                </p:cNvPr>
                <p:cNvSpPr txBox="1"/>
                <p:nvPr/>
              </p:nvSpPr>
              <p:spPr>
                <a:xfrm>
                  <a:off x="3018426" y="5767457"/>
                  <a:ext cx="1669688"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r>
                              <a:rPr lang="en-US" altLang="zh-CN" b="0" i="1" smtClean="0">
                                <a:latin typeface="Cambria Math" panose="02040503050406030204" pitchFamily="18" charset="0"/>
                              </a:rPr>
                              <m:t>+4</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6</m:t>
                            </m:r>
                          </m:den>
                        </m:f>
                      </m:oMath>
                    </m:oMathPara>
                  </a14:m>
                  <a:endParaRPr lang="zh-CN" altLang="en-US"/>
                </a:p>
              </p:txBody>
            </p:sp>
          </mc:Choice>
          <mc:Fallback xmlns="">
            <p:sp>
              <p:nvSpPr>
                <p:cNvPr id="9" name="文本框 8"/>
                <p:cNvSpPr txBox="1">
                  <a:spLocks noRot="1" noChangeAspect="1" noMove="1" noResize="1" noEditPoints="1" noAdjustHandles="1" noChangeArrowheads="1" noChangeShapeType="1" noTextEdit="1"/>
                </p:cNvSpPr>
                <p:nvPr/>
              </p:nvSpPr>
              <p:spPr>
                <a:xfrm>
                  <a:off x="3018426" y="5767457"/>
                  <a:ext cx="1669688" cy="524118"/>
                </a:xfrm>
                <a:prstGeom prst="rect">
                  <a:avLst/>
                </a:prstGeom>
                <a:blipFill>
                  <a:blip r:embed="rId5"/>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D502034-9E81-4064-A4FE-A64139244380}"/>
                </a:ext>
              </a:extLst>
            </p:cNvPr>
            <p:cNvSpPr txBox="1"/>
            <p:nvPr/>
          </p:nvSpPr>
          <p:spPr>
            <a:xfrm>
              <a:off x="1556442" y="5783744"/>
              <a:ext cx="1569465" cy="923330"/>
            </a:xfrm>
            <a:prstGeom prst="rect">
              <a:avLst/>
            </a:prstGeom>
            <a:noFill/>
          </p:spPr>
          <p:txBody>
            <a:bodyPr wrap="square" rtlCol="0">
              <a:spAutoFit/>
            </a:bodyPr>
            <a:lstStyle/>
            <a:p>
              <a:pPr>
                <a:lnSpc>
                  <a:spcPct val="150000"/>
                </a:lnSpc>
              </a:pPr>
              <a:r>
                <a:rPr lang="en-US" altLang="zh-CN" dirty="0"/>
                <a:t> expected time</a:t>
              </a:r>
              <a:r>
                <a:rPr lang="zh-CN" altLang="en-US" dirty="0"/>
                <a:t>：</a:t>
              </a:r>
              <a:endParaRPr lang="en-US" altLang="zh-CN" dirty="0"/>
            </a:p>
          </p:txBody>
        </p:sp>
      </p:grpSp>
    </p:spTree>
    <p:extLst>
      <p:ext uri="{BB962C8B-B14F-4D97-AF65-F5344CB8AC3E}">
        <p14:creationId xmlns:p14="http://schemas.microsoft.com/office/powerpoint/2010/main" val="1016144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94_Office 主题">
  <a:themeElements>
    <a:clrScheme name="扁平化">
      <a:dk1>
        <a:sysClr val="windowText" lastClr="000000"/>
      </a:dk1>
      <a:lt1>
        <a:sysClr val="window" lastClr="FFFFFF"/>
      </a:lt1>
      <a:dk2>
        <a:srgbClr val="44546A"/>
      </a:dk2>
      <a:lt2>
        <a:srgbClr val="E7E6E6"/>
      </a:lt2>
      <a:accent1>
        <a:srgbClr val="1045C9"/>
      </a:accent1>
      <a:accent2>
        <a:srgbClr val="E74C3C"/>
      </a:accent2>
      <a:accent3>
        <a:srgbClr val="00B050"/>
      </a:accent3>
      <a:accent4>
        <a:srgbClr val="E67E22"/>
      </a:accent4>
      <a:accent5>
        <a:srgbClr val="9B59B6"/>
      </a:accent5>
      <a:accent6>
        <a:srgbClr val="1ABC9C"/>
      </a:accent6>
      <a:hlink>
        <a:srgbClr val="0563C1"/>
      </a:hlink>
      <a:folHlink>
        <a:srgbClr val="954F72"/>
      </a:folHlink>
    </a:clrScheme>
    <a:fontScheme name="1do5xrmi">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6355</TotalTime>
  <Words>1672</Words>
  <Application>Microsoft Office PowerPoint</Application>
  <PresentationFormat>宽屏</PresentationFormat>
  <Paragraphs>737</Paragraphs>
  <Slides>18</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18</vt:i4>
      </vt:variant>
    </vt:vector>
  </HeadingPairs>
  <TitlesOfParts>
    <vt:vector size="30" baseType="lpstr">
      <vt:lpstr>等线</vt:lpstr>
      <vt:lpstr>宋体</vt:lpstr>
      <vt:lpstr>Microsoft YaHei</vt:lpstr>
      <vt:lpstr>Microsoft YaHei</vt:lpstr>
      <vt:lpstr>Arial</vt:lpstr>
      <vt:lpstr>Calibri</vt:lpstr>
      <vt:lpstr>Cambria Math</vt:lpstr>
      <vt:lpstr>Times New Roman</vt:lpstr>
      <vt:lpstr>Wingdings</vt:lpstr>
      <vt:lpstr>94_Office 主题</vt:lpstr>
      <vt:lpstr>Visio</vt:lpstr>
      <vt:lpstr>Formula</vt:lpstr>
      <vt:lpstr>PowerPoint 演示文稿</vt:lpstr>
      <vt:lpstr>HW1</vt:lpstr>
      <vt:lpstr>HW1</vt:lpstr>
      <vt:lpstr>HW1</vt:lpstr>
      <vt:lpstr>HW1</vt:lpstr>
      <vt:lpstr>HW1</vt:lpstr>
      <vt:lpstr>HW1</vt:lpstr>
      <vt:lpstr>HW2</vt:lpstr>
      <vt:lpstr>HW2</vt:lpstr>
      <vt:lpstr>HW2</vt:lpstr>
      <vt:lpstr>HW2</vt:lpstr>
      <vt:lpstr>HW2</vt:lpstr>
      <vt:lpstr>HW3</vt:lpstr>
      <vt:lpstr>HW3</vt:lpstr>
      <vt:lpstr>HW3</vt:lpstr>
      <vt:lpstr>HW3</vt:lpstr>
      <vt:lpstr>HW3</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Wenjin Liu</dc:creator>
  <cp:lastModifiedBy>chenzhi</cp:lastModifiedBy>
  <cp:revision>528</cp:revision>
  <cp:lastPrinted>2019-12-01T10:11:50Z</cp:lastPrinted>
  <dcterms:created xsi:type="dcterms:W3CDTF">2019-03-25T02:48:48Z</dcterms:created>
  <dcterms:modified xsi:type="dcterms:W3CDTF">2021-10-21T13:32:49Z</dcterms:modified>
</cp:coreProperties>
</file>